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6" r:id="rId47"/>
  </p:sldIdLst>
  <p:sldSz cx="12204700" cy="6870700"/>
  <p:notesSz cx="12204700" cy="6870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0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82"/>
            <a:ext cx="12204700" cy="6879183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637" y="2408987"/>
            <a:ext cx="7775027" cy="1649351"/>
          </a:xfrm>
        </p:spPr>
        <p:txBody>
          <a:bodyPr anchor="b">
            <a:noAutofit/>
          </a:bodyPr>
          <a:lstStyle>
            <a:lvl1pPr algn="r">
              <a:defRPr sz="5405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637" y="4058335"/>
            <a:ext cx="7775027" cy="109893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2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0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8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3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61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797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040" y="610729"/>
            <a:ext cx="8605623" cy="3409903"/>
          </a:xfrm>
        </p:spPr>
        <p:txBody>
          <a:bodyPr anchor="ctr">
            <a:normAutofit/>
          </a:bodyPr>
          <a:lstStyle>
            <a:lvl1pPr algn="l">
              <a:defRPr sz="4404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040" y="4478679"/>
            <a:ext cx="8605623" cy="1573871"/>
          </a:xfrm>
        </p:spPr>
        <p:txBody>
          <a:bodyPr anchor="ctr">
            <a:normAutofit/>
          </a:bodyPr>
          <a:lstStyle>
            <a:lvl1pPr marL="0" indent="0" algn="l">
              <a:buNone/>
              <a:defRPr sz="180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657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2pPr>
            <a:lvl3pPr marL="915314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3pPr>
            <a:lvl4pPr marL="137297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306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82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594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360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6125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867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04" y="610729"/>
            <a:ext cx="8102565" cy="3028197"/>
          </a:xfrm>
        </p:spPr>
        <p:txBody>
          <a:bodyPr anchor="ctr">
            <a:normAutofit/>
          </a:bodyPr>
          <a:lstStyle>
            <a:lvl1pPr algn="l">
              <a:defRPr sz="4404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7562" y="3638926"/>
            <a:ext cx="7232050" cy="381706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657" indent="0">
              <a:buFontTx/>
              <a:buNone/>
              <a:defRPr/>
            </a:lvl2pPr>
            <a:lvl3pPr marL="915314" indent="0">
              <a:buFontTx/>
              <a:buNone/>
              <a:defRPr/>
            </a:lvl3pPr>
            <a:lvl4pPr marL="1372972" indent="0">
              <a:buFontTx/>
              <a:buNone/>
              <a:defRPr/>
            </a:lvl4pPr>
            <a:lvl5pPr marL="183062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040" y="4478679"/>
            <a:ext cx="8605623" cy="1573871"/>
          </a:xfrm>
        </p:spPr>
        <p:txBody>
          <a:bodyPr anchor="ctr">
            <a:normAutofit/>
          </a:bodyPr>
          <a:lstStyle>
            <a:lvl1pPr marL="0" indent="0" algn="l">
              <a:buNone/>
              <a:defRPr sz="180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657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2pPr>
            <a:lvl3pPr marL="915314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3pPr>
            <a:lvl4pPr marL="137297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306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82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594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360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6125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2434" y="791842"/>
            <a:ext cx="610235" cy="585859"/>
          </a:xfrm>
          <a:prstGeom prst="rect">
            <a:avLst/>
          </a:prstGeom>
        </p:spPr>
        <p:txBody>
          <a:bodyPr vert="horz" lIns="91535" tIns="45768" rIns="91535" bIns="45768" rtlCol="0" anchor="ctr">
            <a:noAutofit/>
          </a:bodyPr>
          <a:lstStyle/>
          <a:p>
            <a:pPr lvl="0"/>
            <a:r>
              <a:rPr lang="en-US" sz="800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02275" y="2891901"/>
            <a:ext cx="610235" cy="585859"/>
          </a:xfrm>
          <a:prstGeom prst="rect">
            <a:avLst/>
          </a:prstGeom>
        </p:spPr>
        <p:txBody>
          <a:bodyPr vert="horz" lIns="91535" tIns="45768" rIns="91535" bIns="45768" rtlCol="0" anchor="ctr">
            <a:noAutofit/>
          </a:bodyPr>
          <a:lstStyle/>
          <a:p>
            <a:pPr lvl="0"/>
            <a:r>
              <a:rPr lang="en-US" sz="800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801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040" y="1935566"/>
            <a:ext cx="8605623" cy="2600266"/>
          </a:xfrm>
        </p:spPr>
        <p:txBody>
          <a:bodyPr anchor="b">
            <a:normAutofit/>
          </a:bodyPr>
          <a:lstStyle>
            <a:lvl1pPr algn="l">
              <a:defRPr sz="4404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040" y="4535832"/>
            <a:ext cx="8605623" cy="1516718"/>
          </a:xfrm>
        </p:spPr>
        <p:txBody>
          <a:bodyPr anchor="t">
            <a:normAutofit/>
          </a:bodyPr>
          <a:lstStyle>
            <a:lvl1pPr marL="0" indent="0" algn="l">
              <a:buNone/>
              <a:defRPr sz="180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657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2pPr>
            <a:lvl3pPr marL="915314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3pPr>
            <a:lvl4pPr marL="137297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306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82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594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360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6125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7559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04" y="610729"/>
            <a:ext cx="8102565" cy="3028197"/>
          </a:xfrm>
        </p:spPr>
        <p:txBody>
          <a:bodyPr anchor="ctr">
            <a:normAutofit/>
          </a:bodyPr>
          <a:lstStyle>
            <a:lvl1pPr algn="l">
              <a:defRPr sz="4404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8038" y="4020632"/>
            <a:ext cx="8605624" cy="515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657" indent="0">
              <a:buFontTx/>
              <a:buNone/>
              <a:defRPr/>
            </a:lvl2pPr>
            <a:lvl3pPr marL="915314" indent="0">
              <a:buFontTx/>
              <a:buNone/>
              <a:defRPr/>
            </a:lvl3pPr>
            <a:lvl4pPr marL="1372972" indent="0">
              <a:buFontTx/>
              <a:buNone/>
              <a:defRPr/>
            </a:lvl4pPr>
            <a:lvl5pPr marL="183062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040" y="4535832"/>
            <a:ext cx="8605623" cy="1516718"/>
          </a:xfrm>
        </p:spPr>
        <p:txBody>
          <a:bodyPr anchor="t">
            <a:normAutofit/>
          </a:bodyPr>
          <a:lstStyle>
            <a:lvl1pPr marL="0" indent="0" algn="l">
              <a:buNone/>
              <a:defRPr sz="180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657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2pPr>
            <a:lvl3pPr marL="915314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3pPr>
            <a:lvl4pPr marL="137297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306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82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594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360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6125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2434" y="791842"/>
            <a:ext cx="610235" cy="585859"/>
          </a:xfrm>
          <a:prstGeom prst="rect">
            <a:avLst/>
          </a:prstGeom>
        </p:spPr>
        <p:txBody>
          <a:bodyPr vert="horz" lIns="91535" tIns="45768" rIns="91535" bIns="45768" rtlCol="0" anchor="ctr">
            <a:noAutofit/>
          </a:bodyPr>
          <a:lstStyle/>
          <a:p>
            <a:pPr lvl="0"/>
            <a:r>
              <a:rPr lang="en-US" sz="800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02275" y="2891901"/>
            <a:ext cx="610235" cy="585859"/>
          </a:xfrm>
          <a:prstGeom prst="rect">
            <a:avLst/>
          </a:prstGeom>
        </p:spPr>
        <p:txBody>
          <a:bodyPr vert="horz" lIns="91535" tIns="45768" rIns="91535" bIns="45768" rtlCol="0" anchor="ctr">
            <a:noAutofit/>
          </a:bodyPr>
          <a:lstStyle/>
          <a:p>
            <a:pPr lvl="0"/>
            <a:r>
              <a:rPr lang="en-US" sz="800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1527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14" y="610729"/>
            <a:ext cx="8597149" cy="3028197"/>
          </a:xfrm>
        </p:spPr>
        <p:txBody>
          <a:bodyPr anchor="ctr">
            <a:normAutofit/>
          </a:bodyPr>
          <a:lstStyle>
            <a:lvl1pPr algn="l">
              <a:defRPr sz="4404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8038" y="4020632"/>
            <a:ext cx="8605624" cy="515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2">
                <a:solidFill>
                  <a:schemeClr val="accent1"/>
                </a:solidFill>
              </a:defRPr>
            </a:lvl1pPr>
            <a:lvl2pPr marL="457657" indent="0">
              <a:buFontTx/>
              <a:buNone/>
              <a:defRPr/>
            </a:lvl2pPr>
            <a:lvl3pPr marL="915314" indent="0">
              <a:buFontTx/>
              <a:buNone/>
              <a:defRPr/>
            </a:lvl3pPr>
            <a:lvl4pPr marL="1372972" indent="0">
              <a:buFontTx/>
              <a:buNone/>
              <a:defRPr/>
            </a:lvl4pPr>
            <a:lvl5pPr marL="183062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040" y="4535832"/>
            <a:ext cx="8605623" cy="1516718"/>
          </a:xfrm>
        </p:spPr>
        <p:txBody>
          <a:bodyPr anchor="t">
            <a:normAutofit/>
          </a:bodyPr>
          <a:lstStyle>
            <a:lvl1pPr marL="0" indent="0" algn="l">
              <a:buNone/>
              <a:defRPr sz="180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657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2pPr>
            <a:lvl3pPr marL="915314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3pPr>
            <a:lvl4pPr marL="137297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306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82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594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360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6125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1721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4193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75973" y="610728"/>
            <a:ext cx="1306102" cy="5261176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8041" y="610729"/>
            <a:ext cx="7067504" cy="5261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9901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 u="sng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275461" y="1654214"/>
            <a:ext cx="4084320" cy="3983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A6B7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5420" y="1580261"/>
            <a:ext cx="5309044" cy="4534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590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11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040" y="2705869"/>
            <a:ext cx="8605623" cy="1829964"/>
          </a:xfrm>
        </p:spPr>
        <p:txBody>
          <a:bodyPr anchor="b"/>
          <a:lstStyle>
            <a:lvl1pPr algn="l">
              <a:defRPr sz="4004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040" y="4535832"/>
            <a:ext cx="8605623" cy="861993"/>
          </a:xfrm>
        </p:spPr>
        <p:txBody>
          <a:bodyPr anchor="t"/>
          <a:lstStyle>
            <a:lvl1pPr marL="0" indent="0" algn="l">
              <a:buNone/>
              <a:defRPr sz="200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657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2pPr>
            <a:lvl3pPr marL="915314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3pPr>
            <a:lvl4pPr marL="137297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306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82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594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360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6125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856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8040" y="2164590"/>
            <a:ext cx="4188393" cy="38879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5272" y="2164590"/>
            <a:ext cx="4188392" cy="3887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813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449" y="2164985"/>
            <a:ext cx="4189983" cy="577329"/>
          </a:xfrm>
        </p:spPr>
        <p:txBody>
          <a:bodyPr anchor="b">
            <a:noAutofit/>
          </a:bodyPr>
          <a:lstStyle>
            <a:lvl1pPr marL="0" indent="0">
              <a:buNone/>
              <a:defRPr sz="2402" b="0"/>
            </a:lvl1pPr>
            <a:lvl2pPr marL="457657" indent="0">
              <a:buNone/>
              <a:defRPr sz="2002" b="1"/>
            </a:lvl2pPr>
            <a:lvl3pPr marL="915314" indent="0">
              <a:buNone/>
              <a:defRPr sz="1802" b="1"/>
            </a:lvl3pPr>
            <a:lvl4pPr marL="1372972" indent="0">
              <a:buNone/>
              <a:defRPr sz="1602" b="1"/>
            </a:lvl4pPr>
            <a:lvl5pPr marL="1830629" indent="0">
              <a:buNone/>
              <a:defRPr sz="1602" b="1"/>
            </a:lvl5pPr>
            <a:lvl6pPr marL="2288286" indent="0">
              <a:buNone/>
              <a:defRPr sz="1602" b="1"/>
            </a:lvl6pPr>
            <a:lvl7pPr marL="2745943" indent="0">
              <a:buNone/>
              <a:defRPr sz="1602" b="1"/>
            </a:lvl7pPr>
            <a:lvl8pPr marL="3203600" indent="0">
              <a:buNone/>
              <a:defRPr sz="1602" b="1"/>
            </a:lvl8pPr>
            <a:lvl9pPr marL="3661258" indent="0">
              <a:buNone/>
              <a:defRPr sz="160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449" y="2742314"/>
            <a:ext cx="4189983" cy="331023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683" y="2164985"/>
            <a:ext cx="4189978" cy="577329"/>
          </a:xfrm>
        </p:spPr>
        <p:txBody>
          <a:bodyPr anchor="b">
            <a:noAutofit/>
          </a:bodyPr>
          <a:lstStyle>
            <a:lvl1pPr marL="0" indent="0">
              <a:buNone/>
              <a:defRPr sz="2402" b="0"/>
            </a:lvl1pPr>
            <a:lvl2pPr marL="457657" indent="0">
              <a:buNone/>
              <a:defRPr sz="2002" b="1"/>
            </a:lvl2pPr>
            <a:lvl3pPr marL="915314" indent="0">
              <a:buNone/>
              <a:defRPr sz="1802" b="1"/>
            </a:lvl3pPr>
            <a:lvl4pPr marL="1372972" indent="0">
              <a:buNone/>
              <a:defRPr sz="1602" b="1"/>
            </a:lvl4pPr>
            <a:lvl5pPr marL="1830629" indent="0">
              <a:buNone/>
              <a:defRPr sz="1602" b="1"/>
            </a:lvl5pPr>
            <a:lvl6pPr marL="2288286" indent="0">
              <a:buNone/>
              <a:defRPr sz="1602" b="1"/>
            </a:lvl6pPr>
            <a:lvl7pPr marL="2745943" indent="0">
              <a:buNone/>
              <a:defRPr sz="1602" b="1"/>
            </a:lvl7pPr>
            <a:lvl8pPr marL="3203600" indent="0">
              <a:buNone/>
              <a:defRPr sz="1602" b="1"/>
            </a:lvl8pPr>
            <a:lvl9pPr marL="3661258" indent="0">
              <a:buNone/>
              <a:defRPr sz="160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685" y="2742314"/>
            <a:ext cx="4189977" cy="331023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86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039" y="610729"/>
            <a:ext cx="8605623" cy="13232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973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015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040" y="1501379"/>
            <a:ext cx="3858543" cy="1280834"/>
          </a:xfrm>
        </p:spPr>
        <p:txBody>
          <a:bodyPr anchor="b">
            <a:normAutofit/>
          </a:bodyPr>
          <a:lstStyle>
            <a:lvl1pPr>
              <a:defRPr sz="2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20" y="515878"/>
            <a:ext cx="4518243" cy="553667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8040" y="2782212"/>
            <a:ext cx="3858543" cy="2589235"/>
          </a:xfrm>
        </p:spPr>
        <p:txBody>
          <a:bodyPr>
            <a:normAutofit/>
          </a:bodyPr>
          <a:lstStyle>
            <a:lvl1pPr marL="0" indent="0">
              <a:buNone/>
              <a:defRPr sz="1401"/>
            </a:lvl1pPr>
            <a:lvl2pPr marL="457520" indent="0">
              <a:buNone/>
              <a:defRPr sz="1401"/>
            </a:lvl2pPr>
            <a:lvl3pPr marL="915040" indent="0">
              <a:buNone/>
              <a:defRPr sz="1201"/>
            </a:lvl3pPr>
            <a:lvl4pPr marL="1372560" indent="0">
              <a:buNone/>
              <a:defRPr sz="1001"/>
            </a:lvl4pPr>
            <a:lvl5pPr marL="1830079" indent="0">
              <a:buNone/>
              <a:defRPr sz="1001"/>
            </a:lvl5pPr>
            <a:lvl6pPr marL="2287599" indent="0">
              <a:buNone/>
              <a:defRPr sz="1001"/>
            </a:lvl6pPr>
            <a:lvl7pPr marL="2745119" indent="0">
              <a:buNone/>
              <a:defRPr sz="1001"/>
            </a:lvl7pPr>
            <a:lvl8pPr marL="3202639" indent="0">
              <a:buNone/>
              <a:defRPr sz="1001"/>
            </a:lvl8pPr>
            <a:lvl9pPr marL="3660160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12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040" y="4809490"/>
            <a:ext cx="8605622" cy="567788"/>
          </a:xfrm>
        </p:spPr>
        <p:txBody>
          <a:bodyPr anchor="b">
            <a:normAutofit/>
          </a:bodyPr>
          <a:lstStyle>
            <a:lvl1pPr algn="l">
              <a:defRPr sz="2402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8039" y="610729"/>
            <a:ext cx="8605623" cy="385284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2"/>
            </a:lvl1pPr>
            <a:lvl2pPr marL="457657" indent="0">
              <a:buNone/>
              <a:defRPr sz="1602"/>
            </a:lvl2pPr>
            <a:lvl3pPr marL="915314" indent="0">
              <a:buNone/>
              <a:defRPr sz="1602"/>
            </a:lvl3pPr>
            <a:lvl4pPr marL="1372972" indent="0">
              <a:buNone/>
              <a:defRPr sz="1602"/>
            </a:lvl4pPr>
            <a:lvl5pPr marL="1830629" indent="0">
              <a:buNone/>
              <a:defRPr sz="1602"/>
            </a:lvl5pPr>
            <a:lvl6pPr marL="2288286" indent="0">
              <a:buNone/>
              <a:defRPr sz="1602"/>
            </a:lvl6pPr>
            <a:lvl7pPr marL="2745943" indent="0">
              <a:buNone/>
              <a:defRPr sz="1602"/>
            </a:lvl7pPr>
            <a:lvl8pPr marL="3203600" indent="0">
              <a:buNone/>
              <a:defRPr sz="1602"/>
            </a:lvl8pPr>
            <a:lvl9pPr marL="3661258" indent="0">
              <a:buNone/>
              <a:defRPr sz="160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8040" y="5377278"/>
            <a:ext cx="8605622" cy="675272"/>
          </a:xfrm>
        </p:spPr>
        <p:txBody>
          <a:bodyPr>
            <a:normAutofit/>
          </a:bodyPr>
          <a:lstStyle>
            <a:lvl1pPr marL="0" indent="0">
              <a:buNone/>
              <a:defRPr sz="1201"/>
            </a:lvl1pPr>
            <a:lvl2pPr marL="457657" indent="0">
              <a:buNone/>
              <a:defRPr sz="1201"/>
            </a:lvl2pPr>
            <a:lvl3pPr marL="915314" indent="0">
              <a:buNone/>
              <a:defRPr sz="1001"/>
            </a:lvl3pPr>
            <a:lvl4pPr marL="1372972" indent="0">
              <a:buNone/>
              <a:defRPr sz="901"/>
            </a:lvl4pPr>
            <a:lvl5pPr marL="1830629" indent="0">
              <a:buNone/>
              <a:defRPr sz="901"/>
            </a:lvl5pPr>
            <a:lvl6pPr marL="2288286" indent="0">
              <a:buNone/>
              <a:defRPr sz="901"/>
            </a:lvl6pPr>
            <a:lvl7pPr marL="2745943" indent="0">
              <a:buNone/>
              <a:defRPr sz="901"/>
            </a:lvl7pPr>
            <a:lvl8pPr marL="3203600" indent="0">
              <a:buNone/>
              <a:defRPr sz="901"/>
            </a:lvl8pPr>
            <a:lvl9pPr marL="3661258" indent="0">
              <a:buNone/>
              <a:defRPr sz="9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3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82"/>
            <a:ext cx="12204700" cy="6879183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8039" y="610729"/>
            <a:ext cx="8605623" cy="13232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039" y="2164590"/>
            <a:ext cx="8605623" cy="38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12639" y="6052550"/>
            <a:ext cx="912889" cy="36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8040" y="6052550"/>
            <a:ext cx="6304172" cy="36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9612" y="6052550"/>
            <a:ext cx="684051" cy="36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1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29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</p:sldLayoutIdLst>
  <p:txStyles>
    <p:titleStyle>
      <a:lvl1pPr algn="l" defTabSz="457657" rtl="0" eaLnBrk="1" latinLnBrk="0" hangingPunct="1">
        <a:spcBef>
          <a:spcPct val="0"/>
        </a:spcBef>
        <a:buNone/>
        <a:defRPr sz="3604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3243" indent="-343243" algn="l" defTabSz="457657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3693" indent="-286036" algn="l" defTabSz="457657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4143" indent="-228829" algn="l" defTabSz="457657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1800" indent="-228829" algn="l" defTabSz="457657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9457" indent="-228829" algn="l" defTabSz="457657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7115" indent="-228829" algn="l" defTabSz="457657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4772" indent="-228829" algn="l" defTabSz="457657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32429" indent="-228829" algn="l" defTabSz="457657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90086" indent="-228829" algn="l" defTabSz="457657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657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1pPr>
      <a:lvl2pPr marL="457657" algn="l" defTabSz="457657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2pPr>
      <a:lvl3pPr marL="915314" algn="l" defTabSz="457657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3pPr>
      <a:lvl4pPr marL="1372972" algn="l" defTabSz="457657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4pPr>
      <a:lvl5pPr marL="1830629" algn="l" defTabSz="457657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5pPr>
      <a:lvl6pPr marL="2288286" algn="l" defTabSz="457657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6pPr>
      <a:lvl7pPr marL="2745943" algn="l" defTabSz="457657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7pPr>
      <a:lvl8pPr marL="3203600" algn="l" defTabSz="457657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8pPr>
      <a:lvl9pPr marL="3661258" algn="l" defTabSz="457657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00" y="82550"/>
            <a:ext cx="12192000" cy="71628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2887" y="261937"/>
            <a:ext cx="11725275" cy="6372225"/>
          </a:xfrm>
          <a:custGeom>
            <a:avLst/>
            <a:gdLst/>
            <a:ahLst/>
            <a:cxnLst/>
            <a:rect l="l" t="t" r="r" b="b"/>
            <a:pathLst>
              <a:path w="11725275" h="6372225">
                <a:moveTo>
                  <a:pt x="0" y="6372225"/>
                </a:moveTo>
                <a:lnTo>
                  <a:pt x="11725275" y="6372225"/>
                </a:lnTo>
                <a:lnTo>
                  <a:pt x="11725275" y="0"/>
                </a:lnTo>
                <a:lnTo>
                  <a:pt x="0" y="0"/>
                </a:lnTo>
                <a:lnTo>
                  <a:pt x="0" y="6372225"/>
                </a:lnTo>
                <a:close/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8039" y="610729"/>
            <a:ext cx="8605623" cy="102976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241665" algn="l"/>
              </a:tabLst>
            </a:pPr>
            <a:r>
              <a:rPr dirty="0"/>
              <a:t> </a:t>
            </a:r>
            <a:r>
              <a:rPr spc="430" dirty="0"/>
              <a:t> </a:t>
            </a:r>
            <a:r>
              <a:rPr sz="6600" spc="-35" dirty="0">
                <a:solidFill>
                  <a:srgbClr val="FF0000"/>
                </a:solidFill>
              </a:rPr>
              <a:t>BRONCHIECTASIS</a:t>
            </a:r>
            <a:r>
              <a:rPr spc="-35" dirty="0"/>
              <a:t>	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58921" y="3720210"/>
            <a:ext cx="5072380" cy="14887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7100" marR="906780" indent="-3810" algn="ctr">
              <a:lnSpc>
                <a:spcPct val="145500"/>
              </a:lnSpc>
              <a:spcBef>
                <a:spcPts val="95"/>
              </a:spcBef>
            </a:pPr>
            <a:r>
              <a:rPr sz="2150" spc="-45" dirty="0">
                <a:solidFill>
                  <a:srgbClr val="FF0000"/>
                </a:solidFill>
                <a:latin typeface="Corbel"/>
                <a:cs typeface="Corbel"/>
              </a:rPr>
              <a:t>Dr. </a:t>
            </a:r>
            <a:r>
              <a:rPr lang="en-IN" sz="2150" spc="-5" dirty="0">
                <a:solidFill>
                  <a:srgbClr val="FF0000"/>
                </a:solidFill>
                <a:latin typeface="Corbel"/>
                <a:cs typeface="Corbel"/>
              </a:rPr>
              <a:t>K.V.CHALAPATHI RAO</a:t>
            </a:r>
            <a:r>
              <a:rPr sz="2150" spc="-20" dirty="0">
                <a:solidFill>
                  <a:srgbClr val="FF0000"/>
                </a:solidFill>
                <a:latin typeface="Corbel"/>
                <a:cs typeface="Corbel"/>
              </a:rPr>
              <a:t>  </a:t>
            </a:r>
            <a:endParaRPr lang="en-IN" sz="2150" spc="-20" dirty="0">
              <a:solidFill>
                <a:srgbClr val="FF0000"/>
              </a:solidFill>
              <a:latin typeface="Corbel"/>
              <a:cs typeface="Corbel"/>
            </a:endParaRPr>
          </a:p>
          <a:p>
            <a:pPr marL="927100" marR="906780" indent="-3810" algn="ctr">
              <a:lnSpc>
                <a:spcPct val="145500"/>
              </a:lnSpc>
              <a:spcBef>
                <a:spcPts val="95"/>
              </a:spcBef>
            </a:pPr>
            <a:r>
              <a:rPr lang="en-IN" sz="2150" spc="-20" dirty="0">
                <a:solidFill>
                  <a:srgbClr val="FF0000"/>
                </a:solidFill>
                <a:latin typeface="Corbel"/>
                <a:cs typeface="Corbel"/>
              </a:rPr>
              <a:t>PROFESSOR</a:t>
            </a:r>
            <a:endParaRPr sz="2150" dirty="0">
              <a:solidFill>
                <a:srgbClr val="FF0000"/>
              </a:solidFill>
              <a:latin typeface="Corbel"/>
              <a:cs typeface="Corbel"/>
            </a:endParaRPr>
          </a:p>
          <a:p>
            <a:pPr algn="ctr">
              <a:lnSpc>
                <a:spcPct val="100000"/>
              </a:lnSpc>
              <a:spcBef>
                <a:spcPts val="1250"/>
              </a:spcBef>
            </a:pP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DEPARTMENT </a:t>
            </a: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OF </a:t>
            </a:r>
            <a:r>
              <a:rPr lang="en-IN" sz="2150" spc="5" dirty="0">
                <a:solidFill>
                  <a:srgbClr val="FF0000"/>
                </a:solidFill>
                <a:latin typeface="Corbel"/>
                <a:cs typeface="Corbel"/>
              </a:rPr>
              <a:t>GENERAL</a:t>
            </a:r>
            <a:r>
              <a:rPr sz="2150" spc="39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MEDICINE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5404" y="874331"/>
            <a:ext cx="561657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10" dirty="0">
                <a:solidFill>
                  <a:srgbClr val="A6B727"/>
                </a:solidFill>
                <a:latin typeface="Corbel"/>
                <a:cs typeface="Corbel"/>
              </a:rPr>
              <a:t>SITE </a:t>
            </a:r>
            <a:r>
              <a:rPr sz="4400" b="0" u="none" spc="15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4400" b="0" u="none" spc="-35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-35" dirty="0">
                <a:solidFill>
                  <a:srgbClr val="A6B727"/>
                </a:solidFill>
                <a:latin typeface="Corbel"/>
                <a:cs typeface="Corbel"/>
              </a:rPr>
              <a:t>INVOLVEMENT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905698"/>
            <a:ext cx="6214745" cy="979169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27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Lower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lobes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&gt;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middle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lingular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lobe &gt;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upper</a:t>
            </a:r>
            <a:r>
              <a:rPr sz="2150" spc="5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lobes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Left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lower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lobe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most common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site.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00400" y="695325"/>
            <a:ext cx="5705475" cy="5705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7803" y="560705"/>
            <a:ext cx="521144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b="0" u="none" spc="10" dirty="0">
                <a:solidFill>
                  <a:srgbClr val="A6B727"/>
                </a:solidFill>
                <a:latin typeface="Corbel"/>
                <a:cs typeface="Corbel"/>
              </a:rPr>
              <a:t>REID’S</a:t>
            </a:r>
            <a:r>
              <a:rPr sz="3950" b="0" u="none" spc="-9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3950" b="0" u="none" spc="-5" dirty="0">
                <a:solidFill>
                  <a:srgbClr val="A6B727"/>
                </a:solidFill>
                <a:latin typeface="Corbel"/>
                <a:cs typeface="Corbel"/>
              </a:rPr>
              <a:t>CLASSIFICATION</a:t>
            </a:r>
            <a:endParaRPr sz="395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905698"/>
            <a:ext cx="8814435" cy="3688079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270"/>
              </a:spcBef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FF0000"/>
                </a:solidFill>
                <a:latin typeface="Corbel"/>
                <a:cs typeface="Corbel"/>
              </a:rPr>
              <a:t>CYLINDRICAL</a:t>
            </a:r>
            <a:r>
              <a:rPr sz="2150" spc="30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BRONCHIECTASIS:</a:t>
            </a:r>
            <a:endParaRPr sz="2150">
              <a:latin typeface="Corbel"/>
              <a:cs typeface="Corbel"/>
            </a:endParaRPr>
          </a:p>
          <a:p>
            <a:pPr marL="12700" marR="5080">
              <a:lnSpc>
                <a:spcPts val="2400"/>
              </a:lnSpc>
              <a:spcBef>
                <a:spcPts val="1405"/>
              </a:spcBef>
            </a:pPr>
            <a:r>
              <a:rPr sz="2150" spc="-30" dirty="0">
                <a:solidFill>
                  <a:srgbClr val="A6B727"/>
                </a:solidFill>
                <a:latin typeface="Corbel"/>
                <a:cs typeface="Corbel"/>
              </a:rPr>
              <a:t>Tram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track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lines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longitudinal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section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&amp;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signet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ring sign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case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horizontal 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section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25"/>
              </a:spcBef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spc="-15" dirty="0">
                <a:solidFill>
                  <a:srgbClr val="FF0000"/>
                </a:solidFill>
                <a:latin typeface="Corbel"/>
                <a:cs typeface="Corbel"/>
              </a:rPr>
              <a:t>VARICOSE</a:t>
            </a:r>
            <a:r>
              <a:rPr sz="2150" spc="16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FF0000"/>
                </a:solidFill>
                <a:latin typeface="Corbel"/>
                <a:cs typeface="Corbel"/>
              </a:rPr>
              <a:t>BRONCHIECTASIS:</a:t>
            </a:r>
            <a:endParaRPr sz="215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Irregular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beaded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appearance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alternating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dilatation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</a:t>
            </a:r>
            <a:r>
              <a:rPr sz="2150" spc="-7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constriction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CYSTIC</a:t>
            </a:r>
            <a:r>
              <a:rPr sz="2150" spc="15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BRONCHIECTASIS:</a:t>
            </a:r>
            <a:endParaRPr sz="215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Large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cystic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spaces and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honeycomb</a:t>
            </a:r>
            <a:r>
              <a:rPr sz="2150" spc="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appearance</a:t>
            </a:r>
            <a:endParaRPr sz="215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Contrasts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blebs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150" spc="14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emphysema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8969" y="566419"/>
            <a:ext cx="67818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b="0" u="none" spc="10" dirty="0">
                <a:solidFill>
                  <a:srgbClr val="A6B727"/>
                </a:solidFill>
                <a:latin typeface="Corbel"/>
                <a:cs typeface="Corbel"/>
              </a:rPr>
              <a:t>WHITEWELLS</a:t>
            </a:r>
            <a:r>
              <a:rPr sz="3950" b="0" u="none" spc="-5" dirty="0">
                <a:solidFill>
                  <a:srgbClr val="A6B727"/>
                </a:solidFill>
                <a:latin typeface="Corbel"/>
                <a:cs typeface="Corbel"/>
              </a:rPr>
              <a:t> CLASSIFICATION</a:t>
            </a:r>
            <a:endParaRPr sz="395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905635"/>
            <a:ext cx="9458960" cy="386969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040"/>
              </a:spcBef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FOLLICULAR</a:t>
            </a:r>
            <a:r>
              <a:rPr sz="2150" spc="22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BRONCHIECTASIS</a:t>
            </a:r>
            <a:endParaRPr sz="2150">
              <a:latin typeface="Corbel"/>
              <a:cs typeface="Corbel"/>
            </a:endParaRPr>
          </a:p>
          <a:p>
            <a:pPr marL="12700">
              <a:lnSpc>
                <a:spcPts val="2345"/>
              </a:lnSpc>
              <a:spcBef>
                <a:spcPts val="950"/>
              </a:spcBef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Presence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numerous lymphoid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follicles, situated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thickened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cylindrically</a:t>
            </a:r>
            <a:r>
              <a:rPr sz="2150" spc="44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dilated</a:t>
            </a:r>
            <a:endParaRPr sz="2150">
              <a:latin typeface="Corbel"/>
              <a:cs typeface="Corbel"/>
            </a:endParaRPr>
          </a:p>
          <a:p>
            <a:pPr marL="12700">
              <a:lnSpc>
                <a:spcPts val="2345"/>
              </a:lnSpc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bronchial</a:t>
            </a:r>
            <a:r>
              <a:rPr sz="2150" spc="10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walls</a:t>
            </a:r>
            <a:endParaRPr sz="215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2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795"/>
              </a:spcBef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FF0000"/>
                </a:solidFill>
                <a:latin typeface="Corbel"/>
                <a:cs typeface="Corbel"/>
              </a:rPr>
              <a:t>SACCULAR</a:t>
            </a:r>
            <a:r>
              <a:rPr sz="2150" spc="22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BRONCHIECTASIS</a:t>
            </a:r>
            <a:endParaRPr sz="215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Presence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macroscopically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visible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thin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walled, saccular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bronchial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dilatations</a:t>
            </a:r>
            <a:endParaRPr sz="215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2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720"/>
              </a:spcBef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spc="-40" dirty="0">
                <a:solidFill>
                  <a:srgbClr val="FF0000"/>
                </a:solidFill>
                <a:latin typeface="Corbel"/>
                <a:cs typeface="Corbel"/>
              </a:rPr>
              <a:t>ATELECTATIC</a:t>
            </a:r>
            <a:r>
              <a:rPr sz="2150" spc="-1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BRONCHIECTASIS</a:t>
            </a:r>
            <a:endParaRPr sz="215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Associated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pulmonary collapse, predominantly right</a:t>
            </a:r>
            <a:r>
              <a:rPr sz="2150" spc="-15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sided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96765" y="874331"/>
            <a:ext cx="325056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dirty="0">
                <a:solidFill>
                  <a:srgbClr val="A6B727"/>
                </a:solidFill>
                <a:latin typeface="Corbel"/>
                <a:cs typeface="Corbel"/>
              </a:rPr>
              <a:t>COLONISERS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905698"/>
            <a:ext cx="3324860" cy="1942464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27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Haemophilus</a:t>
            </a:r>
            <a:r>
              <a:rPr sz="2150" spc="2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influenza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Streptococcus</a:t>
            </a:r>
            <a:r>
              <a:rPr sz="2150" spc="1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pneumoniae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Staphylococcus</a:t>
            </a:r>
            <a:r>
              <a:rPr sz="2150" spc="17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aureus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Pseudomonas</a:t>
            </a:r>
            <a:r>
              <a:rPr sz="2150" spc="1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aeruginosa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9634" y="874331"/>
            <a:ext cx="497395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dirty="0">
                <a:solidFill>
                  <a:srgbClr val="A6B727"/>
                </a:solidFill>
                <a:latin typeface="Corbel"/>
                <a:cs typeface="Corbel"/>
              </a:rPr>
              <a:t>CLINICAL</a:t>
            </a:r>
            <a:r>
              <a:rPr sz="4400" b="0" u="none" spc="-8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-5" dirty="0">
                <a:solidFill>
                  <a:srgbClr val="A6B727"/>
                </a:solidFill>
                <a:latin typeface="Corbel"/>
                <a:cs typeface="Corbel"/>
              </a:rPr>
              <a:t>FEATURES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905698"/>
            <a:ext cx="8896350" cy="3859529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SYMPTOMS: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Persistent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productive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cough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copious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mucopurulent</a:t>
            </a:r>
            <a:r>
              <a:rPr sz="2150" spc="1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sputum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Hemoptysis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Dyspnea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General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tiredness,</a:t>
            </a:r>
            <a:r>
              <a:rPr sz="2150" spc="-114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malaise</a:t>
            </a:r>
            <a:endParaRPr sz="2150">
              <a:latin typeface="Corbel"/>
              <a:cs typeface="Corbel"/>
            </a:endParaRPr>
          </a:p>
          <a:p>
            <a:pPr>
              <a:lnSpc>
                <a:spcPct val="100000"/>
              </a:lnSpc>
              <a:buClr>
                <a:srgbClr val="A6B727"/>
              </a:buClr>
              <a:buFont typeface="Corbel"/>
              <a:buChar char="•"/>
            </a:pP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A6B727"/>
              </a:buClr>
              <a:buFont typeface="Corbel"/>
              <a:buChar char="•"/>
            </a:pPr>
            <a:endParaRPr sz="185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SIGNS: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Persistent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early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mid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inspiratory coarse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crackles,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not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shifted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on</a:t>
            </a:r>
            <a:r>
              <a:rPr sz="2150" spc="3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coughing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73220" y="589280"/>
            <a:ext cx="379095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b="0" u="none" spc="-15" dirty="0">
                <a:solidFill>
                  <a:srgbClr val="A6B727"/>
                </a:solidFill>
                <a:latin typeface="Corbel"/>
                <a:cs typeface="Corbel"/>
              </a:rPr>
              <a:t>INVESTIGATIONS</a:t>
            </a:r>
            <a:endParaRPr sz="395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767839"/>
            <a:ext cx="8810625" cy="35820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3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Complete</a:t>
            </a:r>
            <a:r>
              <a:rPr sz="2150" spc="20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haemogram</a:t>
            </a:r>
            <a:endParaRPr sz="215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6B727"/>
              </a:buClr>
              <a:buFont typeface="Corbel"/>
              <a:buChar char="•"/>
            </a:pPr>
            <a:endParaRPr sz="22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Serum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total IgE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assessment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sensitization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to</a:t>
            </a:r>
            <a:r>
              <a:rPr sz="2150" spc="2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A.fumigatus</a:t>
            </a:r>
            <a:endParaRPr sz="215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A6B727"/>
              </a:buClr>
              <a:buFont typeface="Corbel"/>
              <a:buChar char="•"/>
            </a:pPr>
            <a:endParaRPr sz="23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Serum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IgG,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IgA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&amp;</a:t>
            </a:r>
            <a:r>
              <a:rPr sz="2150" spc="23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IgM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ct val="154300"/>
              </a:lnSpc>
              <a:spcBef>
                <a:spcPts val="13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35" dirty="0">
                <a:solidFill>
                  <a:srgbClr val="A6B727"/>
                </a:solidFill>
                <a:latin typeface="Corbel"/>
                <a:cs typeface="Corbel"/>
              </a:rPr>
              <a:t>Test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cystic fibrosis,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primary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ciliary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dyskinesia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supporting 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clinical</a:t>
            </a:r>
            <a:r>
              <a:rPr sz="2150" spc="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features</a:t>
            </a:r>
            <a:endParaRPr sz="215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6B727"/>
              </a:buClr>
              <a:buFont typeface="Corbel"/>
              <a:buChar char="•"/>
            </a:pPr>
            <a:endParaRPr sz="22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Sputum</a:t>
            </a:r>
            <a:r>
              <a:rPr sz="2150" spc="8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culture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1112453"/>
            <a:ext cx="9561830" cy="4069715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41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testing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-35" dirty="0">
                <a:solidFill>
                  <a:srgbClr val="A6B727"/>
                </a:solidFill>
                <a:latin typeface="Corbel"/>
                <a:cs typeface="Corbel"/>
              </a:rPr>
              <a:t>RF,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anti </a:t>
            </a:r>
            <a:r>
              <a:rPr sz="2150" spc="-60" dirty="0">
                <a:solidFill>
                  <a:srgbClr val="A6B727"/>
                </a:solidFill>
                <a:latin typeface="Corbel"/>
                <a:cs typeface="Corbel"/>
              </a:rPr>
              <a:t>CCP,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ANA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&amp;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ANCA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co-existing</a:t>
            </a:r>
            <a:r>
              <a:rPr sz="2150" spc="41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clinical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ct val="100000"/>
              </a:lnSpc>
              <a:spcBef>
                <a:spcPts val="1325"/>
              </a:spcBef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features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arthritis,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CTD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systemic</a:t>
            </a:r>
            <a:r>
              <a:rPr sz="2150" spc="3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vasculitis</a:t>
            </a:r>
            <a:endParaRPr sz="215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20" dirty="0">
                <a:solidFill>
                  <a:srgbClr val="A6B727"/>
                </a:solidFill>
                <a:latin typeface="Corbel"/>
                <a:cs typeface="Corbel"/>
              </a:rPr>
              <a:t>Testing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-45" dirty="0">
                <a:solidFill>
                  <a:srgbClr val="A6B727"/>
                </a:solidFill>
                <a:latin typeface="Corbel"/>
                <a:cs typeface="Corbel"/>
              </a:rPr>
              <a:t>A1AT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deficiency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co-existing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basal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pan</a:t>
            </a:r>
            <a:r>
              <a:rPr sz="2150" spc="-4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acinar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ct val="100000"/>
              </a:lnSpc>
              <a:spcBef>
                <a:spcPts val="1400"/>
              </a:spcBef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emphysema</a:t>
            </a:r>
            <a:endParaRPr sz="2150">
              <a:latin typeface="Corbel"/>
              <a:cs typeface="Corbel"/>
            </a:endParaRPr>
          </a:p>
          <a:p>
            <a:pPr marL="193040" marR="1540510" indent="-180975">
              <a:lnSpc>
                <a:spcPct val="154300"/>
              </a:lnSpc>
              <a:spcBef>
                <a:spcPts val="13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Bronchoscopy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localized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disease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r/o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endobronchial  lesion/foreign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body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cause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</a:t>
            </a:r>
            <a:endParaRPr sz="215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6B727"/>
              </a:buClr>
              <a:buFont typeface="Corbel"/>
              <a:buChar char="•"/>
            </a:pPr>
            <a:endParaRPr sz="22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Serum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protein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electrophoresis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raised</a:t>
            </a:r>
            <a:r>
              <a:rPr sz="2150" spc="-5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Igs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1300" y="874331"/>
            <a:ext cx="648081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-10" dirty="0">
                <a:solidFill>
                  <a:srgbClr val="A6B727"/>
                </a:solidFill>
                <a:latin typeface="Corbel"/>
                <a:cs typeface="Corbel"/>
              </a:rPr>
              <a:t>RADIOLOGICAL</a:t>
            </a:r>
            <a:r>
              <a:rPr sz="4400" b="0" u="none" spc="-17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-5" dirty="0">
                <a:solidFill>
                  <a:srgbClr val="A6B727"/>
                </a:solidFill>
                <a:latin typeface="Corbel"/>
                <a:cs typeface="Corbel"/>
              </a:rPr>
              <a:t>FEATURES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905698"/>
            <a:ext cx="9212580" cy="3507104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PLAIN CHEST</a:t>
            </a:r>
            <a:r>
              <a:rPr sz="2150" spc="7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FF0000"/>
                </a:solidFill>
                <a:latin typeface="Corbel"/>
                <a:cs typeface="Corbel"/>
              </a:rPr>
              <a:t>RADIOGRAPH: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Sensitivity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87.8%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, Specificity</a:t>
            </a:r>
            <a:r>
              <a:rPr sz="2150" spc="19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74.4%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ts val="2330"/>
              </a:lnSpc>
              <a:spcBef>
                <a:spcPts val="153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Ring shadows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–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produced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by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dilated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seen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end-on-----honeycomb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lung, 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cystic</a:t>
            </a:r>
            <a:r>
              <a:rPr sz="2150" spc="-4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lung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1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Parallel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lines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–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produced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by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dilated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viewed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side-on-----tram</a:t>
            </a:r>
            <a:r>
              <a:rPr sz="2150" spc="15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lines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Solid tubular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opacities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–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finger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glove</a:t>
            </a:r>
            <a:r>
              <a:rPr sz="2150" spc="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appearance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ts val="2495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Features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PHTN –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prominent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proximal pulmonary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artery trunks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with</a:t>
            </a:r>
            <a:r>
              <a:rPr sz="2150" spc="1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cardiac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ts val="2495"/>
              </a:lnSpc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enlargement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–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extensive</a:t>
            </a:r>
            <a:r>
              <a:rPr sz="2150" spc="10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disease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95375" y="819150"/>
            <a:ext cx="3667125" cy="4972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24525" y="971550"/>
            <a:ext cx="4476750" cy="3829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8750" y="874331"/>
            <a:ext cx="260794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15" dirty="0">
                <a:solidFill>
                  <a:srgbClr val="00B050"/>
                </a:solidFill>
                <a:latin typeface="Corbel"/>
                <a:cs typeface="Corbel"/>
              </a:rPr>
              <a:t>O</a:t>
            </a:r>
            <a:r>
              <a:rPr sz="4400" b="0" u="none" spc="35" dirty="0">
                <a:solidFill>
                  <a:srgbClr val="00B050"/>
                </a:solidFill>
                <a:latin typeface="Corbel"/>
                <a:cs typeface="Corbel"/>
              </a:rPr>
              <a:t>U</a:t>
            </a:r>
            <a:r>
              <a:rPr sz="4400" b="0" u="none" spc="25" dirty="0">
                <a:solidFill>
                  <a:srgbClr val="00B050"/>
                </a:solidFill>
                <a:latin typeface="Corbel"/>
                <a:cs typeface="Corbel"/>
              </a:rPr>
              <a:t>T</a:t>
            </a:r>
            <a:r>
              <a:rPr sz="4400" b="0" u="none" spc="30" dirty="0">
                <a:solidFill>
                  <a:srgbClr val="00B050"/>
                </a:solidFill>
                <a:latin typeface="Corbel"/>
                <a:cs typeface="Corbel"/>
              </a:rPr>
              <a:t>L</a:t>
            </a:r>
            <a:r>
              <a:rPr sz="4400" b="0" u="none" spc="-35" dirty="0">
                <a:solidFill>
                  <a:srgbClr val="00B050"/>
                </a:solidFill>
                <a:latin typeface="Corbel"/>
                <a:cs typeface="Corbel"/>
              </a:rPr>
              <a:t>I</a:t>
            </a:r>
            <a:r>
              <a:rPr sz="4400" b="0" u="none" spc="15" dirty="0">
                <a:solidFill>
                  <a:srgbClr val="00B050"/>
                </a:solidFill>
                <a:latin typeface="Corbel"/>
                <a:cs typeface="Corbel"/>
              </a:rPr>
              <a:t>NE</a:t>
            </a:r>
            <a:endParaRPr sz="4400" dirty="0">
              <a:solidFill>
                <a:srgbClr val="00B050"/>
              </a:solidFill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905698"/>
            <a:ext cx="3020060" cy="241935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1040130">
              <a:lnSpc>
                <a:spcPct val="147000"/>
              </a:lnSpc>
              <a:spcBef>
                <a:spcPts val="55"/>
              </a:spcBef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Definition 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Et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</a:t>
            </a:r>
            <a:r>
              <a:rPr sz="2150" spc="-30" dirty="0">
                <a:solidFill>
                  <a:srgbClr val="A6B727"/>
                </a:solidFill>
                <a:latin typeface="Corbel"/>
                <a:cs typeface="Corbel"/>
              </a:rPr>
              <a:t>o</a:t>
            </a:r>
            <a:r>
              <a:rPr sz="2150" spc="-20" dirty="0">
                <a:solidFill>
                  <a:srgbClr val="A6B727"/>
                </a:solidFill>
                <a:latin typeface="Corbel"/>
                <a:cs typeface="Corbel"/>
              </a:rPr>
              <a:t>p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a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t</a:t>
            </a:r>
            <a:r>
              <a:rPr sz="2150" spc="-30" dirty="0">
                <a:solidFill>
                  <a:srgbClr val="A6B727"/>
                </a:solidFill>
                <a:latin typeface="Corbel"/>
                <a:cs typeface="Corbel"/>
              </a:rPr>
              <a:t>ho</a:t>
            </a:r>
            <a:r>
              <a:rPr sz="2150" spc="-20" dirty="0">
                <a:solidFill>
                  <a:srgbClr val="A6B727"/>
                </a:solidFill>
                <a:latin typeface="Corbel"/>
                <a:cs typeface="Corbel"/>
              </a:rPr>
              <a:t>g</a:t>
            </a:r>
            <a:r>
              <a:rPr sz="2150" spc="-25" dirty="0">
                <a:solidFill>
                  <a:srgbClr val="A6B727"/>
                </a:solidFill>
                <a:latin typeface="Corbel"/>
                <a:cs typeface="Corbel"/>
              </a:rPr>
              <a:t>e</a:t>
            </a: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n</a:t>
            </a:r>
            <a:r>
              <a:rPr sz="2150" spc="-25" dirty="0">
                <a:solidFill>
                  <a:srgbClr val="A6B727"/>
                </a:solidFill>
                <a:latin typeface="Corbel"/>
                <a:cs typeface="Corbel"/>
              </a:rPr>
              <a:t>e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si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 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Clinical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features</a:t>
            </a:r>
            <a:endParaRPr sz="2150" dirty="0">
              <a:latin typeface="Corbel"/>
              <a:cs typeface="Corbel"/>
            </a:endParaRPr>
          </a:p>
          <a:p>
            <a:pPr marL="12700" marR="5080">
              <a:lnSpc>
                <a:spcPct val="145500"/>
              </a:lnSpc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Theories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 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Site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150" spc="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</a:t>
            </a:r>
            <a:endParaRPr sz="2150" dirty="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23365" y="1905698"/>
            <a:ext cx="1681480" cy="24193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3655" marR="5080" indent="-21590">
              <a:lnSpc>
                <a:spcPct val="146300"/>
              </a:lnSpc>
              <a:spcBef>
                <a:spcPts val="75"/>
              </a:spcBef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Classification  Prevalence 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Investigations  </a:t>
            </a:r>
            <a:r>
              <a:rPr sz="2150" spc="-20" dirty="0">
                <a:solidFill>
                  <a:srgbClr val="A6B727"/>
                </a:solidFill>
                <a:latin typeface="Corbel"/>
                <a:cs typeface="Corbel"/>
              </a:rPr>
              <a:t>Treatment 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Complications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1012888"/>
            <a:ext cx="7919084" cy="3382645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BRONCHOGRAPHY: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Instillation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liquid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contrast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medium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into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tracheobronchial</a:t>
            </a:r>
            <a:r>
              <a:rPr sz="2150" spc="2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tree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Aqueous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oily propyliodine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iotrolan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was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commonly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used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Affected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parts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lungs showed areas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bronchial</a:t>
            </a:r>
            <a:r>
              <a:rPr sz="2150" spc="7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dilatation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Failure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 to</a:t>
            </a:r>
            <a:r>
              <a:rPr sz="2150" spc="19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taper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Diminished number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bronchial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side</a:t>
            </a:r>
            <a:r>
              <a:rPr sz="2150" spc="-6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branches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Luminal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filling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defects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due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bronchial</a:t>
            </a:r>
            <a:r>
              <a:rPr sz="2150" spc="36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secretions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1058608"/>
            <a:ext cx="9528810" cy="4766310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50" spc="10" dirty="0">
                <a:solidFill>
                  <a:srgbClr val="FF0000"/>
                </a:solidFill>
                <a:latin typeface="Corbel"/>
                <a:cs typeface="Corbel"/>
              </a:rPr>
              <a:t>COMPUTED</a:t>
            </a:r>
            <a:r>
              <a:rPr sz="2150" spc="-2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20" dirty="0">
                <a:solidFill>
                  <a:srgbClr val="FF0000"/>
                </a:solidFill>
                <a:latin typeface="Corbel"/>
                <a:cs typeface="Corbel"/>
              </a:rPr>
              <a:t>TOMOGRAPHY: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HRCT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investigation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choice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Sensitivity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– </a:t>
            </a:r>
            <a:r>
              <a:rPr sz="2150" spc="-25" dirty="0">
                <a:solidFill>
                  <a:srgbClr val="A6B727"/>
                </a:solidFill>
                <a:latin typeface="Corbel"/>
                <a:cs typeface="Corbel"/>
              </a:rPr>
              <a:t>82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</a:t>
            </a:r>
            <a:r>
              <a:rPr sz="2150" spc="19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97%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False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positive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&amp;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negative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rates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1</a:t>
            </a:r>
            <a:r>
              <a:rPr sz="2150" spc="5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&amp;2%</a:t>
            </a:r>
            <a:endParaRPr sz="2150">
              <a:latin typeface="Corbel"/>
              <a:cs typeface="Corbel"/>
            </a:endParaRPr>
          </a:p>
          <a:p>
            <a:pPr marL="193040" marR="319405" indent="-180975">
              <a:lnSpc>
                <a:spcPts val="2410"/>
              </a:lnSpc>
              <a:spcBef>
                <a:spcPts val="139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1-2mm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cuts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10mm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intervals,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reducing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5mm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intervals at areas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particular 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interest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2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two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main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features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are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bronchial dilatation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bronchial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wall</a:t>
            </a:r>
            <a:r>
              <a:rPr sz="2150" spc="25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thickening</a:t>
            </a:r>
            <a:endParaRPr sz="2150">
              <a:latin typeface="Corbel"/>
              <a:cs typeface="Corbel"/>
            </a:endParaRPr>
          </a:p>
          <a:p>
            <a:pPr marL="193040" marR="199390" indent="-180975">
              <a:lnSpc>
                <a:spcPts val="2330"/>
              </a:lnSpc>
              <a:spcBef>
                <a:spcPts val="1535"/>
              </a:spcBef>
              <a:buSzPct val="74418"/>
              <a:buFont typeface="Wingdings"/>
              <a:buChar char=""/>
              <a:tabLst>
                <a:tab pos="193675" algn="l"/>
              </a:tabLst>
            </a:pP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A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bronchus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said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be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dilated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if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its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internal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diameter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greater than that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accompanying pulmonary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artery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(broncho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arterial</a:t>
            </a:r>
            <a:r>
              <a:rPr sz="2150" spc="13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ratio&gt;1)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ts val="2330"/>
              </a:lnSpc>
              <a:spcBef>
                <a:spcPts val="1495"/>
              </a:spcBef>
              <a:buSzPct val="74418"/>
              <a:buFont typeface="Wingdings"/>
              <a:buChar char="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Bronchial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wall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thickening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said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be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present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if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thickness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wall is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atleast 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equal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diameter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adjacent pulmonary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artery</a:t>
            </a:r>
            <a:r>
              <a:rPr sz="2150" spc="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branch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4295" y="1133093"/>
            <a:ext cx="195389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u="none" dirty="0">
                <a:solidFill>
                  <a:srgbClr val="A6B727"/>
                </a:solidFill>
              </a:rPr>
              <a:t>DIRECT</a:t>
            </a:r>
            <a:r>
              <a:rPr sz="2400" u="none" spc="-140" dirty="0">
                <a:solidFill>
                  <a:srgbClr val="A6B727"/>
                </a:solidFill>
              </a:rPr>
              <a:t> </a:t>
            </a:r>
            <a:r>
              <a:rPr sz="2400" u="none" spc="-5" dirty="0">
                <a:solidFill>
                  <a:srgbClr val="A6B727"/>
                </a:solidFill>
              </a:rPr>
              <a:t>SIGNS</a:t>
            </a:r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265"/>
              </a:spcBef>
              <a:buSzPct val="79069"/>
              <a:buChar char="•"/>
              <a:tabLst>
                <a:tab pos="193675" algn="l"/>
              </a:tabLst>
            </a:pPr>
            <a:r>
              <a:rPr dirty="0"/>
              <a:t>Bronchial</a:t>
            </a:r>
            <a:r>
              <a:rPr spc="180" dirty="0"/>
              <a:t> </a:t>
            </a:r>
            <a:r>
              <a:rPr spc="5" dirty="0"/>
              <a:t>dilatation</a:t>
            </a: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pc="-5" dirty="0"/>
              <a:t>Signet </a:t>
            </a:r>
            <a:r>
              <a:rPr spc="10" dirty="0"/>
              <a:t>ring</a:t>
            </a:r>
            <a:r>
              <a:rPr spc="-290" dirty="0"/>
              <a:t> </a:t>
            </a:r>
            <a:r>
              <a:rPr spc="10" dirty="0"/>
              <a:t>sign</a:t>
            </a: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pc="-25" dirty="0"/>
              <a:t>Tram </a:t>
            </a:r>
            <a:r>
              <a:rPr spc="10" dirty="0"/>
              <a:t>tracts</a:t>
            </a:r>
            <a:r>
              <a:rPr spc="135" dirty="0"/>
              <a:t> </a:t>
            </a:r>
            <a:r>
              <a:rPr spc="10" dirty="0"/>
              <a:t>sign</a:t>
            </a:r>
          </a:p>
          <a:p>
            <a:pPr marL="193040" indent="-180975">
              <a:lnSpc>
                <a:spcPct val="100000"/>
              </a:lnSpc>
              <a:spcBef>
                <a:spcPts val="1180"/>
              </a:spcBef>
              <a:buSzPct val="79069"/>
              <a:buChar char="•"/>
              <a:tabLst>
                <a:tab pos="193675" algn="l"/>
              </a:tabLst>
            </a:pPr>
            <a:r>
              <a:rPr spc="15" dirty="0"/>
              <a:t>Varicose</a:t>
            </a:r>
            <a:r>
              <a:rPr spc="50" dirty="0"/>
              <a:t> </a:t>
            </a:r>
            <a:r>
              <a:rPr spc="-5" dirty="0"/>
              <a:t>appearance</a:t>
            </a: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dirty="0"/>
              <a:t>Air </a:t>
            </a:r>
            <a:r>
              <a:rPr spc="5" dirty="0"/>
              <a:t>filled</a:t>
            </a:r>
            <a:r>
              <a:rPr spc="75" dirty="0"/>
              <a:t> </a:t>
            </a:r>
            <a:r>
              <a:rPr spc="15" dirty="0"/>
              <a:t>cysts</a:t>
            </a:r>
          </a:p>
          <a:p>
            <a:pPr marL="193040" marR="346710" indent="-180975">
              <a:lnSpc>
                <a:spcPts val="2330"/>
              </a:lnSpc>
              <a:spcBef>
                <a:spcPts val="1535"/>
              </a:spcBef>
              <a:buSzPct val="79069"/>
              <a:buChar char="•"/>
              <a:tabLst>
                <a:tab pos="193675" algn="l"/>
              </a:tabLst>
            </a:pPr>
            <a:r>
              <a:rPr spc="5" dirty="0"/>
              <a:t>Lack </a:t>
            </a:r>
            <a:r>
              <a:rPr spc="-10" dirty="0"/>
              <a:t>of </a:t>
            </a:r>
            <a:r>
              <a:rPr dirty="0"/>
              <a:t>tapering </a:t>
            </a:r>
            <a:r>
              <a:rPr spc="20" dirty="0"/>
              <a:t>&gt;2cm </a:t>
            </a:r>
            <a:r>
              <a:rPr spc="15" dirty="0"/>
              <a:t>distal </a:t>
            </a:r>
            <a:r>
              <a:rPr spc="5" dirty="0"/>
              <a:t>to  </a:t>
            </a:r>
            <a:r>
              <a:rPr spc="10" dirty="0"/>
              <a:t>bifurcation</a:t>
            </a:r>
          </a:p>
          <a:p>
            <a:pPr marL="193040" indent="-180975">
              <a:lnSpc>
                <a:spcPts val="2455"/>
              </a:lnSpc>
              <a:spcBef>
                <a:spcPts val="1210"/>
              </a:spcBef>
              <a:buSzPct val="79069"/>
              <a:buChar char="•"/>
              <a:tabLst>
                <a:tab pos="193675" algn="l"/>
              </a:tabLst>
            </a:pPr>
            <a:r>
              <a:rPr spc="20" dirty="0"/>
              <a:t>Visibility </a:t>
            </a:r>
            <a:r>
              <a:rPr spc="-10" dirty="0"/>
              <a:t>of </a:t>
            </a:r>
            <a:r>
              <a:rPr spc="-5" dirty="0"/>
              <a:t>the peripheral</a:t>
            </a:r>
            <a:r>
              <a:rPr spc="250" dirty="0"/>
              <a:t> </a:t>
            </a:r>
            <a:r>
              <a:rPr spc="10" dirty="0"/>
              <a:t>airways</a:t>
            </a:r>
          </a:p>
          <a:p>
            <a:pPr marL="193040">
              <a:lnSpc>
                <a:spcPts val="2455"/>
              </a:lnSpc>
            </a:pPr>
            <a:r>
              <a:rPr spc="-5" dirty="0"/>
              <a:t>thickening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434833" y="1161414"/>
            <a:ext cx="227012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dirty="0">
                <a:solidFill>
                  <a:srgbClr val="A6B727"/>
                </a:solidFill>
                <a:latin typeface="Corbel"/>
                <a:cs typeface="Corbel"/>
              </a:rPr>
              <a:t>INDIRECT</a:t>
            </a:r>
            <a:r>
              <a:rPr sz="2400" b="1" spc="-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A6B727"/>
                </a:solidFill>
                <a:latin typeface="Corbel"/>
                <a:cs typeface="Corbel"/>
              </a:rPr>
              <a:t>SIGNS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05626" y="1654214"/>
            <a:ext cx="3740150" cy="2906395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93675" indent="-180975">
              <a:lnSpc>
                <a:spcPct val="100000"/>
              </a:lnSpc>
              <a:spcBef>
                <a:spcPts val="126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Bronchial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wall</a:t>
            </a:r>
            <a:r>
              <a:rPr sz="2150" spc="-30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thickening</a:t>
            </a:r>
            <a:endParaRPr sz="2150">
              <a:latin typeface="Corbel"/>
              <a:cs typeface="Corbel"/>
            </a:endParaRPr>
          </a:p>
          <a:p>
            <a:pPr marL="193675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Fluid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mucus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filled</a:t>
            </a:r>
            <a:r>
              <a:rPr sz="2150" spc="10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</a:t>
            </a:r>
            <a:endParaRPr sz="2150">
              <a:latin typeface="Corbel"/>
              <a:cs typeface="Corbel"/>
            </a:endParaRPr>
          </a:p>
          <a:p>
            <a:pPr marL="193675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Mosaic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perfusion</a:t>
            </a:r>
            <a:endParaRPr sz="2150">
              <a:latin typeface="Corbel"/>
              <a:cs typeface="Corbel"/>
            </a:endParaRPr>
          </a:p>
          <a:p>
            <a:pPr marL="193675" indent="-180975">
              <a:lnSpc>
                <a:spcPct val="100000"/>
              </a:lnSpc>
              <a:spcBef>
                <a:spcPts val="118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Centrilobular</a:t>
            </a:r>
            <a:r>
              <a:rPr sz="2150" spc="1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nodules</a:t>
            </a:r>
            <a:endParaRPr sz="2150">
              <a:latin typeface="Corbel"/>
              <a:cs typeface="Corbel"/>
            </a:endParaRPr>
          </a:p>
          <a:p>
            <a:pPr marL="193675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Atelectasis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/</a:t>
            </a:r>
            <a:r>
              <a:rPr sz="2150" spc="-31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consolidation</a:t>
            </a:r>
            <a:endParaRPr sz="2150">
              <a:latin typeface="Corbel"/>
              <a:cs typeface="Corbel"/>
            </a:endParaRPr>
          </a:p>
          <a:p>
            <a:pPr marL="193675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Air trapping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on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expiratory</a:t>
            </a:r>
            <a:r>
              <a:rPr sz="2150" spc="3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scan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5775" y="1581150"/>
            <a:ext cx="3562350" cy="4238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62950" y="1581150"/>
            <a:ext cx="3448050" cy="4152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48125" y="1581150"/>
            <a:ext cx="3905250" cy="3914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33500" y="819150"/>
            <a:ext cx="9124950" cy="5353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90750" y="962025"/>
            <a:ext cx="8058150" cy="5153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19300" y="1190625"/>
            <a:ext cx="8086725" cy="4772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8234" y="874331"/>
            <a:ext cx="47847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25" dirty="0">
                <a:solidFill>
                  <a:srgbClr val="A6B727"/>
                </a:solidFill>
                <a:latin typeface="Corbel"/>
                <a:cs typeface="Corbel"/>
              </a:rPr>
              <a:t>SEVERITY</a:t>
            </a:r>
            <a:r>
              <a:rPr sz="4400" b="0" u="none" spc="-41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10" dirty="0">
                <a:solidFill>
                  <a:srgbClr val="A6B727"/>
                </a:solidFill>
                <a:latin typeface="Corbel"/>
                <a:cs typeface="Corbel"/>
              </a:rPr>
              <a:t>SCORING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2002726"/>
            <a:ext cx="9590405" cy="407416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93040" marR="233679" indent="-180975">
              <a:lnSpc>
                <a:spcPct val="68900"/>
              </a:lnSpc>
              <a:spcBef>
                <a:spcPts val="869"/>
              </a:spcBef>
              <a:buSzPct val="77500"/>
              <a:buChar char="•"/>
              <a:tabLst>
                <a:tab pos="193675" algn="l"/>
              </a:tabLst>
            </a:pPr>
            <a:r>
              <a:rPr sz="2000" spc="-6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predict the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risk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future </a:t>
            </a:r>
            <a:r>
              <a:rPr sz="2000" spc="-20" dirty="0">
                <a:solidFill>
                  <a:srgbClr val="A6B727"/>
                </a:solidFill>
                <a:latin typeface="Corbel"/>
                <a:cs typeface="Corbel"/>
              </a:rPr>
              <a:t>mortality, morbidity,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hospital admissions </a:t>
            </a:r>
            <a:r>
              <a:rPr sz="2000" spc="15" dirty="0">
                <a:solidFill>
                  <a:srgbClr val="A6B727"/>
                </a:solidFill>
                <a:latin typeface="Corbel"/>
                <a:cs typeface="Corbel"/>
              </a:rPr>
              <a:t>&amp;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exacerbations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in 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with</a:t>
            </a:r>
            <a:r>
              <a:rPr sz="2000" spc="7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bronchiectasis</a:t>
            </a:r>
            <a:endParaRPr sz="2000">
              <a:latin typeface="Corbel"/>
              <a:cs typeface="Corbel"/>
            </a:endParaRPr>
          </a:p>
          <a:p>
            <a:pPr marL="12700" marR="4432300">
              <a:lnSpc>
                <a:spcPct val="128299"/>
              </a:lnSpc>
              <a:spcBef>
                <a:spcPts val="5"/>
              </a:spcBef>
              <a:buSzPct val="77500"/>
              <a:buChar char="•"/>
              <a:tabLst>
                <a:tab pos="193675" algn="l"/>
              </a:tabLst>
            </a:pP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two scaling systems </a:t>
            </a: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are BSI </a:t>
            </a:r>
            <a:r>
              <a:rPr sz="2000" spc="15" dirty="0">
                <a:solidFill>
                  <a:srgbClr val="A6B727"/>
                </a:solidFill>
                <a:latin typeface="Corbel"/>
                <a:cs typeface="Corbel"/>
              </a:rPr>
              <a:t>&amp;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FACED</a:t>
            </a:r>
            <a:r>
              <a:rPr sz="2000" spc="-254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score </a:t>
            </a:r>
            <a:r>
              <a:rPr sz="2000" spc="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FF0000"/>
                </a:solidFill>
                <a:latin typeface="Corbel"/>
                <a:cs typeface="Corbel"/>
              </a:rPr>
              <a:t>FACED</a:t>
            </a:r>
            <a:r>
              <a:rPr sz="2000" spc="-19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000" spc="20" dirty="0">
                <a:solidFill>
                  <a:srgbClr val="FF0000"/>
                </a:solidFill>
                <a:latin typeface="Corbel"/>
                <a:cs typeface="Corbel"/>
              </a:rPr>
              <a:t>SCORE</a:t>
            </a:r>
            <a:r>
              <a:rPr sz="2000" spc="-16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includes</a:t>
            </a:r>
            <a:endParaRPr sz="20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675"/>
              </a:spcBef>
              <a:buSzPct val="77500"/>
              <a:buChar char="•"/>
              <a:tabLst>
                <a:tab pos="193675" algn="l"/>
              </a:tabLst>
            </a:pP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F –</a:t>
            </a:r>
            <a:r>
              <a:rPr sz="2000" spc="-5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FEV1</a:t>
            </a:r>
            <a:endParaRPr sz="20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680"/>
              </a:spcBef>
              <a:buSzPct val="77500"/>
              <a:buChar char="•"/>
              <a:tabLst>
                <a:tab pos="193675" algn="l"/>
              </a:tabLst>
            </a:pP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A-</a:t>
            </a:r>
            <a:r>
              <a:rPr sz="2000" spc="-10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Age</a:t>
            </a:r>
            <a:endParaRPr sz="20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755"/>
              </a:spcBef>
              <a:buSzPct val="77500"/>
              <a:buChar char="•"/>
              <a:tabLst>
                <a:tab pos="193675" algn="l"/>
              </a:tabLst>
            </a:pPr>
            <a:r>
              <a:rPr sz="2000" spc="15" dirty="0">
                <a:solidFill>
                  <a:srgbClr val="A6B727"/>
                </a:solidFill>
                <a:latin typeface="Corbel"/>
                <a:cs typeface="Corbel"/>
              </a:rPr>
              <a:t>C- </a:t>
            </a:r>
            <a:r>
              <a:rPr sz="2000" spc="-30" dirty="0">
                <a:solidFill>
                  <a:srgbClr val="A6B727"/>
                </a:solidFill>
                <a:latin typeface="Corbel"/>
                <a:cs typeface="Corbel"/>
              </a:rPr>
              <a:t>P.aeruginosa</a:t>
            </a:r>
            <a:r>
              <a:rPr sz="2000" spc="-8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Colonisation</a:t>
            </a:r>
            <a:endParaRPr sz="20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680"/>
              </a:spcBef>
              <a:buSzPct val="77500"/>
              <a:buChar char="•"/>
              <a:tabLst>
                <a:tab pos="193675" algn="l"/>
              </a:tabLst>
            </a:pP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E-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Extent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000" spc="-2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bronchiectasis</a:t>
            </a:r>
            <a:endParaRPr sz="20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680"/>
              </a:spcBef>
              <a:buSzPct val="77500"/>
              <a:buChar char="•"/>
              <a:tabLst>
                <a:tab pos="193675" algn="l"/>
              </a:tabLst>
            </a:pP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D-</a:t>
            </a:r>
            <a:r>
              <a:rPr sz="2000" spc="-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Dyspnea</a:t>
            </a:r>
            <a:endParaRPr sz="20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680"/>
              </a:spcBef>
              <a:buSzPct val="77500"/>
              <a:buChar char="•"/>
              <a:tabLst>
                <a:tab pos="193675" algn="l"/>
              </a:tabLst>
            </a:pP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Each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variable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is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scored as </a:t>
            </a: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0,1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or</a:t>
            </a:r>
            <a:r>
              <a:rPr sz="2000" spc="-8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2</a:t>
            </a:r>
            <a:endParaRPr sz="20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680"/>
              </a:spcBef>
              <a:buSzPct val="77500"/>
              <a:buChar char="•"/>
              <a:tabLst>
                <a:tab pos="193675" algn="l"/>
              </a:tabLst>
            </a:pP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5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year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mortality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mild(0-2),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moderate(3-4)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and severe(5-7)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disease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is </a:t>
            </a:r>
            <a:r>
              <a:rPr sz="2000" spc="15" dirty="0">
                <a:solidFill>
                  <a:srgbClr val="A6B727"/>
                </a:solidFill>
                <a:latin typeface="Corbel"/>
                <a:cs typeface="Corbel"/>
              </a:rPr>
              <a:t>4%,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25% </a:t>
            </a:r>
            <a:r>
              <a:rPr sz="2000" spc="15" dirty="0">
                <a:solidFill>
                  <a:srgbClr val="A6B727"/>
                </a:solidFill>
                <a:latin typeface="Corbel"/>
                <a:cs typeface="Corbel"/>
              </a:rPr>
              <a:t>&amp;</a:t>
            </a:r>
            <a:r>
              <a:rPr sz="2000" spc="-2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56%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3025" y="1343025"/>
            <a:ext cx="9658350" cy="4905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954555"/>
            <a:ext cx="9622155" cy="4948555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BSI</a:t>
            </a:r>
            <a:r>
              <a:rPr sz="2150" spc="-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score:</a:t>
            </a:r>
            <a:endParaRPr sz="2150">
              <a:latin typeface="Corbel"/>
              <a:cs typeface="Corbel"/>
            </a:endParaRPr>
          </a:p>
          <a:p>
            <a:pPr marL="193040" marR="925194" indent="-180975">
              <a:lnSpc>
                <a:spcPts val="2400"/>
              </a:lnSpc>
              <a:spcBef>
                <a:spcPts val="140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Includes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age,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BMI,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FEV1,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Previous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hospitalization, exacerbation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frequency, 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colonization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status, radiological</a:t>
            </a:r>
            <a:r>
              <a:rPr sz="2150" spc="-8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appearances</a:t>
            </a:r>
            <a:endParaRPr sz="2150">
              <a:latin typeface="Corbel"/>
              <a:cs typeface="Corbel"/>
            </a:endParaRPr>
          </a:p>
          <a:p>
            <a:pPr marL="193040" marR="293370" indent="-180975">
              <a:lnSpc>
                <a:spcPts val="2400"/>
              </a:lnSpc>
              <a:spcBef>
                <a:spcPts val="136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score was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designed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predict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future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exacerbations,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hospitalisations,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health 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status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death </a:t>
            </a: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over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4</a:t>
            </a:r>
            <a:r>
              <a:rPr sz="2150" spc="3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years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2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Score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0-4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(mild)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–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0-2.8%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mortality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&amp;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0-3.4%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hospitalization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rate </a:t>
            </a: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over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1</a:t>
            </a:r>
            <a:r>
              <a:rPr sz="2150" spc="14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year</a:t>
            </a:r>
            <a:endParaRPr sz="2150">
              <a:latin typeface="Corbel"/>
              <a:cs typeface="Corbel"/>
            </a:endParaRPr>
          </a:p>
          <a:p>
            <a:pPr marL="2566670">
              <a:lnSpc>
                <a:spcPct val="100000"/>
              </a:lnSpc>
              <a:spcBef>
                <a:spcPts val="1255"/>
              </a:spcBef>
            </a:pP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0-5.3%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mortality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&amp; 0-9.2%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hospitalization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rate </a:t>
            </a: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over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4</a:t>
            </a:r>
            <a:r>
              <a:rPr sz="2150" spc="-30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years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Score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5-8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(moderate)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–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0.8-4.8%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mortality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&amp;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1-7.2%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hospitalization at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1</a:t>
            </a:r>
            <a:r>
              <a:rPr sz="2150" spc="-16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year</a:t>
            </a:r>
            <a:endParaRPr sz="2150">
              <a:latin typeface="Corbel"/>
              <a:cs typeface="Corbel"/>
            </a:endParaRPr>
          </a:p>
          <a:p>
            <a:pPr marL="3176905">
              <a:lnSpc>
                <a:spcPct val="100000"/>
              </a:lnSpc>
              <a:spcBef>
                <a:spcPts val="1175"/>
              </a:spcBef>
            </a:pP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4-11.3%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mortality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&amp; 9.9-19.4%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hospitalization at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4</a:t>
            </a:r>
            <a:r>
              <a:rPr sz="2150" spc="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yrs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Score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&gt;9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(severe)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– 7.6-10.5%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mortality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&amp; 16.7-52.6%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hospitalization at</a:t>
            </a:r>
            <a:r>
              <a:rPr sz="2150" spc="-1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4yrs</a:t>
            </a:r>
            <a:endParaRPr sz="2150">
              <a:latin typeface="Corbel"/>
              <a:cs typeface="Corbel"/>
            </a:endParaRPr>
          </a:p>
          <a:p>
            <a:pPr marL="2404745">
              <a:lnSpc>
                <a:spcPct val="100000"/>
              </a:lnSpc>
              <a:spcBef>
                <a:spcPts val="1175"/>
              </a:spcBef>
            </a:pP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9.9-29.2%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mortality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&amp;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41.2-80.4%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hospitalization rates at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4</a:t>
            </a:r>
            <a:r>
              <a:rPr sz="2150" spc="9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yrs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7284" y="874331"/>
            <a:ext cx="503301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-30" dirty="0">
                <a:solidFill>
                  <a:srgbClr val="A6B727"/>
                </a:solidFill>
                <a:latin typeface="Corbel"/>
                <a:cs typeface="Corbel"/>
              </a:rPr>
              <a:t>ETIOPATHOGENESIS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905698"/>
            <a:ext cx="9335135" cy="3201670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270"/>
              </a:spcBef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DEVELOPMENTAL</a:t>
            </a:r>
            <a:r>
              <a:rPr sz="2150" spc="30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DEFECTS: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ts val="2400"/>
              </a:lnSpc>
              <a:spcBef>
                <a:spcPts val="1405"/>
              </a:spcBef>
              <a:buSzPct val="79069"/>
              <a:buFont typeface="Corbel"/>
              <a:buChar char="•"/>
              <a:tabLst>
                <a:tab pos="193675" algn="l"/>
              </a:tabLst>
            </a:pPr>
            <a:r>
              <a:rPr sz="2150" i="1" dirty="0">
                <a:solidFill>
                  <a:srgbClr val="A6B727"/>
                </a:solidFill>
                <a:latin typeface="Corbel"/>
                <a:cs typeface="Corbel"/>
              </a:rPr>
              <a:t>Structural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: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Pulmonary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agenesis, sequestrated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segment,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tracheobronchomegaly,  Bronchomalacia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25"/>
              </a:spcBef>
              <a:buSzPct val="79069"/>
              <a:buFont typeface="Corbel"/>
              <a:buChar char="•"/>
              <a:tabLst>
                <a:tab pos="193675" algn="l"/>
              </a:tabLst>
            </a:pPr>
            <a:r>
              <a:rPr sz="2150" i="1" spc="5" dirty="0">
                <a:solidFill>
                  <a:srgbClr val="A6B727"/>
                </a:solidFill>
                <a:latin typeface="Corbel"/>
                <a:cs typeface="Corbel"/>
              </a:rPr>
              <a:t>Biochemical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: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alpha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1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antitrypsin</a:t>
            </a:r>
            <a:r>
              <a:rPr sz="2150" spc="-10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deficiency</a:t>
            </a:r>
            <a:endParaRPr sz="2150">
              <a:latin typeface="Corbel"/>
              <a:cs typeface="Corbel"/>
            </a:endParaRPr>
          </a:p>
          <a:p>
            <a:pPr>
              <a:lnSpc>
                <a:spcPct val="100000"/>
              </a:lnSpc>
              <a:buClr>
                <a:srgbClr val="A6B727"/>
              </a:buClr>
              <a:buFont typeface="Corbel"/>
              <a:buChar char="•"/>
            </a:pP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buClr>
                <a:srgbClr val="A6B727"/>
              </a:buClr>
              <a:buFont typeface="Corbel"/>
              <a:buChar char="•"/>
            </a:pPr>
            <a:endParaRPr sz="19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FF0000"/>
                </a:solidFill>
                <a:latin typeface="Corbel"/>
                <a:cs typeface="Corbel"/>
              </a:rPr>
              <a:t>PRIMARY INFECTIVE</a:t>
            </a:r>
            <a:r>
              <a:rPr sz="2150" spc="21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65" dirty="0">
                <a:solidFill>
                  <a:srgbClr val="FF0000"/>
                </a:solidFill>
                <a:latin typeface="Corbel"/>
                <a:cs typeface="Corbel"/>
              </a:rPr>
              <a:t>INSULT: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Bronchitis/ Bronchiolitis,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pneumonia,</a:t>
            </a:r>
            <a:r>
              <a:rPr sz="2150" spc="9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tuberculosis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7700" y="1162050"/>
            <a:ext cx="11020425" cy="4219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11345" y="874331"/>
            <a:ext cx="310261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-10" dirty="0">
                <a:solidFill>
                  <a:srgbClr val="A6B727"/>
                </a:solidFill>
                <a:latin typeface="Corbel"/>
                <a:cs typeface="Corbel"/>
              </a:rPr>
              <a:t>TREATMENT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910769"/>
            <a:ext cx="9478645" cy="395605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MEDICAL</a:t>
            </a:r>
            <a:r>
              <a:rPr sz="2000" spc="-26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000" spc="-15" dirty="0">
                <a:solidFill>
                  <a:srgbClr val="FF0000"/>
                </a:solidFill>
                <a:latin typeface="Corbel"/>
                <a:cs typeface="Corbel"/>
              </a:rPr>
              <a:t>TREATMENT:</a:t>
            </a:r>
            <a:endParaRPr sz="2000">
              <a:latin typeface="Corbel"/>
              <a:cs typeface="Corbel"/>
            </a:endParaRPr>
          </a:p>
          <a:p>
            <a:pPr marL="12700" marR="5704840">
              <a:lnSpc>
                <a:spcPts val="3379"/>
              </a:lnSpc>
              <a:spcBef>
                <a:spcPts val="200"/>
              </a:spcBef>
              <a:buSzPct val="77500"/>
              <a:buChar char="•"/>
              <a:tabLst>
                <a:tab pos="193675" algn="l"/>
              </a:tabLst>
            </a:pP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Antimicrobial chemotherapy </a:t>
            </a:r>
            <a:r>
              <a:rPr sz="2000" spc="-1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000" spc="-25" dirty="0">
                <a:solidFill>
                  <a:srgbClr val="FF0000"/>
                </a:solidFill>
                <a:latin typeface="Corbel"/>
                <a:cs typeface="Corbel"/>
              </a:rPr>
              <a:t>AIRWAY</a:t>
            </a:r>
            <a:r>
              <a:rPr sz="2000" spc="-20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CLEARANCE</a:t>
            </a:r>
            <a:r>
              <a:rPr sz="2000" spc="-24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000" spc="15" dirty="0">
                <a:solidFill>
                  <a:srgbClr val="FF0000"/>
                </a:solidFill>
                <a:latin typeface="Corbel"/>
                <a:cs typeface="Corbel"/>
              </a:rPr>
              <a:t>TECHNIQUE:</a:t>
            </a:r>
            <a:endParaRPr sz="2000">
              <a:latin typeface="Corbel"/>
              <a:cs typeface="Corbel"/>
            </a:endParaRPr>
          </a:p>
          <a:p>
            <a:pPr marL="193040" marR="31115" indent="-180975" algn="just">
              <a:lnSpc>
                <a:spcPct val="79800"/>
              </a:lnSpc>
              <a:spcBef>
                <a:spcPts val="1115"/>
              </a:spcBef>
              <a:buSzPct val="77500"/>
              <a:buChar char="•"/>
              <a:tabLst>
                <a:tab pos="193675" algn="l"/>
              </a:tabLst>
            </a:pP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Active </a:t>
            </a: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cycle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breathing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techniques or oscillating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positive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expiratory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pressure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should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be 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offered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along with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gravity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assisted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positioning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to enhance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effectiveness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an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airway  clearance</a:t>
            </a:r>
            <a:endParaRPr sz="2000">
              <a:latin typeface="Corbel"/>
              <a:cs typeface="Corbel"/>
            </a:endParaRPr>
          </a:p>
          <a:p>
            <a:pPr marL="193040" indent="-180975" algn="just">
              <a:lnSpc>
                <a:spcPct val="100000"/>
              </a:lnSpc>
              <a:spcBef>
                <a:spcPts val="905"/>
              </a:spcBef>
              <a:buSzPct val="77500"/>
              <a:buChar char="•"/>
              <a:tabLst>
                <a:tab pos="193675" algn="l"/>
              </a:tabLst>
            </a:pP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Postural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drainage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is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use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gravity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assisted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positioning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drain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areas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of the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lung</a:t>
            </a:r>
            <a:endParaRPr sz="2000">
              <a:latin typeface="Corbel"/>
              <a:cs typeface="Corbel"/>
            </a:endParaRPr>
          </a:p>
          <a:p>
            <a:pPr marL="469900" marR="5080" indent="-457834">
              <a:lnSpc>
                <a:spcPct val="78200"/>
              </a:lnSpc>
              <a:spcBef>
                <a:spcPts val="1505"/>
              </a:spcBef>
              <a:buSzPct val="77500"/>
              <a:buAutoNum type="arabicPeriod"/>
              <a:tabLst>
                <a:tab pos="469900" algn="l"/>
                <a:tab pos="470534" algn="l"/>
              </a:tabLst>
            </a:pP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Basal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bronchi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–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leaning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forward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over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edge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a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low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bed </a:t>
            </a: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using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arms as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a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support 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against the</a:t>
            </a:r>
            <a:r>
              <a:rPr sz="2000" spc="3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floor</a:t>
            </a:r>
            <a:endParaRPr sz="2000">
              <a:latin typeface="Corbel"/>
              <a:cs typeface="Corbel"/>
            </a:endParaRPr>
          </a:p>
          <a:p>
            <a:pPr marL="469900" marR="69215" indent="-457834">
              <a:lnSpc>
                <a:spcPct val="78200"/>
              </a:lnSpc>
              <a:spcBef>
                <a:spcPts val="1500"/>
              </a:spcBef>
              <a:buSzPct val="77500"/>
              <a:buAutoNum type="arabicPeriod"/>
              <a:tabLst>
                <a:tab pos="469900" algn="l"/>
                <a:tab pos="470534" algn="l"/>
              </a:tabLst>
            </a:pP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Middle lobe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or lingular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bronchi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–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patient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lying supine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with the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foot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of the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bed </a:t>
            </a:r>
            <a:r>
              <a:rPr sz="2000" spc="-20" dirty="0">
                <a:solidFill>
                  <a:srgbClr val="A6B727"/>
                </a:solidFill>
                <a:latin typeface="Corbel"/>
                <a:cs typeface="Corbel"/>
              </a:rPr>
              <a:t>elevated 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affected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side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lifted </a:t>
            </a: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off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bed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by</a:t>
            </a:r>
            <a:r>
              <a:rPr sz="2000" spc="9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pillows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974661"/>
            <a:ext cx="9147175" cy="305689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93040" marR="5080" indent="-180975">
              <a:lnSpc>
                <a:spcPts val="2400"/>
              </a:lnSpc>
              <a:spcBef>
                <a:spcPts val="35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Manual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techniques like </a:t>
            </a: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PD,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percussion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&amp;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coughing, </a:t>
            </a:r>
            <a:r>
              <a:rPr sz="2150" spc="30" dirty="0">
                <a:solidFill>
                  <a:srgbClr val="A6B727"/>
                </a:solidFill>
                <a:latin typeface="Corbel"/>
                <a:cs typeface="Corbel"/>
              </a:rPr>
              <a:t>PD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huffing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cleared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most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secretions when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performed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two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20min sessions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</a:t>
            </a:r>
            <a:r>
              <a:rPr sz="2150" spc="36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succession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3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Inspiratory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muscle</a:t>
            </a:r>
            <a:r>
              <a:rPr sz="2150" spc="14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training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High frequency chest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wall</a:t>
            </a:r>
            <a:r>
              <a:rPr sz="2150" spc="-9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oscillation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Intrapulmonary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percussive</a:t>
            </a:r>
            <a:r>
              <a:rPr sz="2150" spc="-1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ventilation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Intermittent positive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pressure</a:t>
            </a:r>
            <a:r>
              <a:rPr sz="2150" spc="-2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breathing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Regular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physical exercise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helps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promote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airway</a:t>
            </a:r>
            <a:r>
              <a:rPr sz="2150" spc="-10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clearance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1110043"/>
            <a:ext cx="9583420" cy="462280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MUCOACTIVES:</a:t>
            </a:r>
            <a:endParaRPr sz="2000">
              <a:latin typeface="Corbel"/>
              <a:cs typeface="Corbel"/>
            </a:endParaRPr>
          </a:p>
          <a:p>
            <a:pPr marL="193040" marR="131445" indent="-180975">
              <a:lnSpc>
                <a:spcPts val="1950"/>
              </a:lnSpc>
              <a:spcBef>
                <a:spcPts val="1345"/>
              </a:spcBef>
              <a:buSzPct val="77500"/>
              <a:buChar char="•"/>
              <a:tabLst>
                <a:tab pos="193675" algn="l"/>
              </a:tabLst>
            </a:pP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Expectorants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(aid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and/or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induce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cough),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Mucolytics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(thin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mucus),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Mucokinetics (facilitate 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cough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transportability)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Mucoregulators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(suppress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mechanisms underlying chronic 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mucus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hypersecretion,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such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as</a:t>
            </a:r>
            <a:r>
              <a:rPr sz="2000" spc="-7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glucocorticoids)</a:t>
            </a:r>
            <a:endParaRPr sz="2000">
              <a:latin typeface="Corbel"/>
              <a:cs typeface="Corbel"/>
            </a:endParaRPr>
          </a:p>
          <a:p>
            <a:pPr marL="193040" marR="5080" indent="-180975">
              <a:lnSpc>
                <a:spcPct val="79800"/>
              </a:lnSpc>
              <a:spcBef>
                <a:spcPts val="1405"/>
              </a:spcBef>
              <a:buSzPct val="77500"/>
              <a:buChar char="•"/>
              <a:tabLst>
                <a:tab pos="193675" algn="l"/>
              </a:tabLst>
            </a:pP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Recombinant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human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DNase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breaks down the </a:t>
            </a:r>
            <a:r>
              <a:rPr sz="2000" spc="15" dirty="0">
                <a:solidFill>
                  <a:srgbClr val="A6B727"/>
                </a:solidFill>
                <a:latin typeface="Corbel"/>
                <a:cs typeface="Corbel"/>
              </a:rPr>
              <a:t>DNA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released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at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site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infection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by the  neutrophils. </a:t>
            </a:r>
            <a:r>
              <a:rPr sz="2000" spc="15" dirty="0">
                <a:solidFill>
                  <a:srgbClr val="A6B727"/>
                </a:solidFill>
                <a:latin typeface="Corbel"/>
                <a:cs typeface="Corbel"/>
              </a:rPr>
              <a:t>DNA </a:t>
            </a: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causes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sputum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become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thick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tenacious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therefore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inhaled 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DNase </a:t>
            </a:r>
            <a:r>
              <a:rPr sz="2000" spc="-25" dirty="0">
                <a:solidFill>
                  <a:srgbClr val="A6B727"/>
                </a:solidFill>
                <a:latin typeface="Corbel"/>
                <a:cs typeface="Corbel"/>
              </a:rPr>
              <a:t>makes makes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sputum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less viscious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easier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to</a:t>
            </a:r>
            <a:r>
              <a:rPr sz="2000" spc="18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expectorate</a:t>
            </a:r>
            <a:endParaRPr sz="20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905"/>
              </a:spcBef>
              <a:buSzPct val="77500"/>
              <a:buChar char="•"/>
              <a:tabLst>
                <a:tab pos="193675" algn="l"/>
              </a:tabLst>
            </a:pPr>
            <a:r>
              <a:rPr sz="2000" spc="-20" dirty="0">
                <a:solidFill>
                  <a:srgbClr val="A6B727"/>
                </a:solidFill>
                <a:latin typeface="Corbel"/>
                <a:cs typeface="Corbel"/>
              </a:rPr>
              <a:t>However,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recombinant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human </a:t>
            </a:r>
            <a:r>
              <a:rPr sz="2000" spc="10" dirty="0">
                <a:solidFill>
                  <a:srgbClr val="A6B727"/>
                </a:solidFill>
                <a:latin typeface="Corbel"/>
                <a:cs typeface="Corbel"/>
              </a:rPr>
              <a:t>DNase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increases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exacerbation</a:t>
            </a:r>
            <a:r>
              <a:rPr sz="2000" spc="1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frequency</a:t>
            </a:r>
            <a:endParaRPr sz="20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980"/>
              </a:spcBef>
              <a:buSzPct val="77500"/>
              <a:buChar char="•"/>
              <a:tabLst>
                <a:tab pos="193675" algn="l"/>
              </a:tabLst>
            </a:pP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Isotonic </a:t>
            </a:r>
            <a:r>
              <a:rPr sz="2000" spc="15" dirty="0">
                <a:solidFill>
                  <a:srgbClr val="A6B727"/>
                </a:solidFill>
                <a:latin typeface="Corbel"/>
                <a:cs typeface="Corbel"/>
              </a:rPr>
              <a:t>&amp;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hypertonic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saline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improved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cough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related </a:t>
            </a:r>
            <a:r>
              <a:rPr sz="2000" spc="15" dirty="0">
                <a:solidFill>
                  <a:srgbClr val="A6B727"/>
                </a:solidFill>
                <a:latin typeface="Corbel"/>
                <a:cs typeface="Corbel"/>
              </a:rPr>
              <a:t>&amp;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health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related quality of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life</a:t>
            </a:r>
            <a:endParaRPr sz="2000">
              <a:latin typeface="Corbel"/>
              <a:cs typeface="Corbel"/>
            </a:endParaRPr>
          </a:p>
          <a:p>
            <a:pPr marL="193040" marR="302260" indent="-180975">
              <a:lnSpc>
                <a:spcPts val="1950"/>
              </a:lnSpc>
              <a:spcBef>
                <a:spcPts val="1340"/>
              </a:spcBef>
              <a:buSzPct val="77500"/>
              <a:buChar char="•"/>
              <a:tabLst>
                <a:tab pos="193675" algn="l"/>
              </a:tabLst>
            </a:pP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Use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humidification prior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to airway clearance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improves </a:t>
            </a: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sputum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yield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radiolabeled 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clearance</a:t>
            </a:r>
            <a:endParaRPr sz="20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920"/>
              </a:spcBef>
              <a:buSzPct val="77500"/>
              <a:buChar char="•"/>
              <a:tabLst>
                <a:tab pos="193675" algn="l"/>
              </a:tabLst>
            </a:pP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Oral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mucolytics </a:t>
            </a:r>
            <a:r>
              <a:rPr sz="2000" spc="5" dirty="0">
                <a:solidFill>
                  <a:srgbClr val="A6B727"/>
                </a:solidFill>
                <a:latin typeface="Corbel"/>
                <a:cs typeface="Corbel"/>
              </a:rPr>
              <a:t>can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improve 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sputum</a:t>
            </a:r>
            <a:r>
              <a:rPr sz="2000" spc="-9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expectoration</a:t>
            </a:r>
            <a:endParaRPr sz="20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905"/>
              </a:spcBef>
              <a:buSzPct val="77500"/>
              <a:buChar char="•"/>
              <a:tabLst>
                <a:tab pos="193675" algn="l"/>
              </a:tabLst>
            </a:pP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bronchodilator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therapy prior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000" spc="-15" dirty="0">
                <a:solidFill>
                  <a:srgbClr val="A6B727"/>
                </a:solidFill>
                <a:latin typeface="Corbel"/>
                <a:cs typeface="Corbel"/>
              </a:rPr>
              <a:t>inhaled </a:t>
            </a:r>
            <a:r>
              <a:rPr sz="2000" spc="-5" dirty="0">
                <a:solidFill>
                  <a:srgbClr val="A6B727"/>
                </a:solidFill>
                <a:latin typeface="Corbel"/>
                <a:cs typeface="Corbel"/>
              </a:rPr>
              <a:t>mucoactive</a:t>
            </a:r>
            <a:r>
              <a:rPr sz="200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A6B727"/>
                </a:solidFill>
                <a:latin typeface="Corbel"/>
                <a:cs typeface="Corbel"/>
              </a:rPr>
              <a:t>treatment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1157922"/>
            <a:ext cx="9050655" cy="462089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93040" marR="354330" indent="-180975">
              <a:lnSpc>
                <a:spcPts val="2400"/>
              </a:lnSpc>
              <a:spcBef>
                <a:spcPts val="35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Do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not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routinely </a:t>
            </a: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offer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inhaled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corticosteroids,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oral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corticosteroids,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PDE4  inhibitors,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methyl xanthines, </a:t>
            </a:r>
            <a:r>
              <a:rPr sz="2150" spc="-95" dirty="0">
                <a:solidFill>
                  <a:srgbClr val="A6B727"/>
                </a:solidFill>
                <a:latin typeface="Corbel"/>
                <a:cs typeface="Corbel"/>
              </a:rPr>
              <a:t>LTR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antagonists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</a:t>
            </a:r>
            <a:r>
              <a:rPr sz="2150" spc="3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treatment</a:t>
            </a:r>
            <a:endParaRPr sz="215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150" spc="-15" dirty="0">
                <a:solidFill>
                  <a:srgbClr val="FF0000"/>
                </a:solidFill>
                <a:latin typeface="Corbel"/>
                <a:cs typeface="Corbel"/>
              </a:rPr>
              <a:t>LONG </a:t>
            </a: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TERM</a:t>
            </a:r>
            <a:r>
              <a:rPr sz="2150" spc="-5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ANTIBIOTICS: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ts val="2400"/>
              </a:lnSpc>
              <a:spcBef>
                <a:spcPts val="140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long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term antibiotics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who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experience  three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more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exacerbations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per</a:t>
            </a:r>
            <a:r>
              <a:rPr sz="2150" spc="15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year</a:t>
            </a:r>
            <a:endParaRPr sz="215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150" spc="-20" dirty="0">
                <a:solidFill>
                  <a:srgbClr val="FF0000"/>
                </a:solidFill>
                <a:latin typeface="Corbel"/>
                <a:cs typeface="Corbel"/>
              </a:rPr>
              <a:t>P.aeruginosa </a:t>
            </a: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colonized</a:t>
            </a:r>
            <a:r>
              <a:rPr sz="2150" spc="-3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patients: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Use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inhaled</a:t>
            </a:r>
            <a:r>
              <a:rPr sz="2150" spc="19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colistin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inhaled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Gentamycin as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second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line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alternative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</a:t>
            </a: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colistin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azithromycin/erythromycin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as an alternative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inhaled</a:t>
            </a:r>
            <a:r>
              <a:rPr sz="2150" spc="5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antibiotics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ts val="2455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azithromycin/erythromycin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as an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additive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treatment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</a:t>
            </a:r>
            <a:r>
              <a:rPr sz="2150" spc="-7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inhaled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ts val="2455"/>
              </a:lnSpc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antibiotics,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who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have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high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exacerbation</a:t>
            </a:r>
            <a:r>
              <a:rPr sz="2150" spc="35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frequency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1001458"/>
            <a:ext cx="9321800" cy="3507104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Non- </a:t>
            </a:r>
            <a:r>
              <a:rPr sz="2150" spc="-20" dirty="0">
                <a:solidFill>
                  <a:srgbClr val="FF0000"/>
                </a:solidFill>
                <a:latin typeface="Corbel"/>
                <a:cs typeface="Corbel"/>
              </a:rPr>
              <a:t>P.aeruginosa </a:t>
            </a: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colonized</a:t>
            </a:r>
            <a:r>
              <a:rPr sz="2150" spc="9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patients: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Use azithromycin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</a:t>
            </a:r>
            <a:r>
              <a:rPr sz="2150" spc="2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erythromycin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inhaled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gentamicin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second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line</a:t>
            </a:r>
            <a:r>
              <a:rPr sz="2150" spc="19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alternative</a:t>
            </a:r>
            <a:endParaRPr sz="2150">
              <a:latin typeface="Corbel"/>
              <a:cs typeface="Corbel"/>
            </a:endParaRPr>
          </a:p>
          <a:p>
            <a:pPr marL="193040" marR="684530" indent="-180975">
              <a:lnSpc>
                <a:spcPts val="2400"/>
              </a:lnSpc>
              <a:spcBef>
                <a:spcPts val="140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doxycycline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as an alternative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whom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macrolides are 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ineffective/intolerant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ts val="2495"/>
              </a:lnSpc>
              <a:spcBef>
                <a:spcPts val="112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20" dirty="0">
                <a:solidFill>
                  <a:srgbClr val="A6B727"/>
                </a:solidFill>
                <a:latin typeface="Corbel"/>
                <a:cs typeface="Corbel"/>
              </a:rPr>
              <a:t>Review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on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long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term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antibiotics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6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monthly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assessment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150" spc="-17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efficacy,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ts val="2495"/>
              </a:lnSpc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toxicity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continuing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need.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Monitor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sputum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culture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sensitivity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regularly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cyclical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IV antibiotics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repeated</a:t>
            </a:r>
            <a:r>
              <a:rPr sz="2150" spc="9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infections(&gt;5/year)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829500"/>
            <a:ext cx="9647555" cy="2066925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50" spc="-20" dirty="0">
                <a:solidFill>
                  <a:srgbClr val="FF0000"/>
                </a:solidFill>
                <a:latin typeface="Corbel"/>
                <a:cs typeface="Corbel"/>
              </a:rPr>
              <a:t>ERADICATION</a:t>
            </a:r>
            <a:r>
              <a:rPr sz="2150" spc="22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15" dirty="0">
                <a:solidFill>
                  <a:srgbClr val="FF0000"/>
                </a:solidFill>
                <a:latin typeface="Corbel"/>
                <a:cs typeface="Corbel"/>
              </a:rPr>
              <a:t>THERAPY: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First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line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treatment: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Ciprofloxacin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500-750mg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BD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2</a:t>
            </a:r>
            <a:r>
              <a:rPr sz="2150" spc="12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weeks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ct val="91700"/>
              </a:lnSpc>
              <a:spcBef>
                <a:spcPts val="146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Second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line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treatment: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IV anti-pseudomonal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beta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lactam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+/-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IV aminoglycoside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2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weeks,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followed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by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 3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month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course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nebulized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colistin,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gentamicin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tobramycin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807021"/>
            <a:ext cx="9601200" cy="3154045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PULMONARY</a:t>
            </a:r>
            <a:r>
              <a:rPr sz="2150" spc="21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20" dirty="0">
                <a:solidFill>
                  <a:srgbClr val="FF0000"/>
                </a:solidFill>
                <a:latin typeface="Corbel"/>
                <a:cs typeface="Corbel"/>
              </a:rPr>
              <a:t>REHABILITATION:</a:t>
            </a:r>
            <a:endParaRPr sz="2150">
              <a:latin typeface="Corbel"/>
              <a:cs typeface="Corbel"/>
            </a:endParaRPr>
          </a:p>
          <a:p>
            <a:pPr marL="193040" marR="135255" indent="-180975">
              <a:lnSpc>
                <a:spcPct val="93200"/>
              </a:lnSpc>
              <a:spcBef>
                <a:spcPts val="13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Pulmonary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rehabilitation increases exercise capacity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can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improve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quality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life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individuals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bronchiectasis,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reduces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frequency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exacerbation </a:t>
            </a: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over 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 12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month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period and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can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increase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time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</a:t>
            </a:r>
            <a:r>
              <a:rPr sz="2150" spc="15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first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exacerbation.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ts val="2400"/>
              </a:lnSpc>
              <a:spcBef>
                <a:spcPts val="140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6MWT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&amp; ISWT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are reliable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responsive outcome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measures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use in 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 to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evaluate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exercise capacity pre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post</a:t>
            </a:r>
            <a:r>
              <a:rPr sz="2150" spc="114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pulmonary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rehabilitation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ts val="2490"/>
              </a:lnSpc>
              <a:spcBef>
                <a:spcPts val="113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Pulmonary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rehabilitation should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be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offered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individuals who are</a:t>
            </a:r>
            <a:r>
              <a:rPr sz="2150" spc="204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functionally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ts val="2490"/>
              </a:lnSpc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limited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by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shortness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breath</a:t>
            </a:r>
            <a:r>
              <a:rPr sz="2150" spc="2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(MMRC&gt;1)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1070038"/>
            <a:ext cx="9290050" cy="4852035"/>
          </a:xfrm>
          <a:prstGeom prst="rect">
            <a:avLst/>
          </a:prstGeom>
        </p:spPr>
        <p:txBody>
          <a:bodyPr vert="horz" wrap="square" lIns="0" tIns="1327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sz="2150" spc="-5" dirty="0">
                <a:solidFill>
                  <a:srgbClr val="FF0000"/>
                </a:solidFill>
                <a:latin typeface="Corbel"/>
                <a:cs typeface="Corbel"/>
              </a:rPr>
              <a:t>SURGICAL</a:t>
            </a:r>
            <a:r>
              <a:rPr sz="2150" spc="7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25" dirty="0">
                <a:solidFill>
                  <a:srgbClr val="FF0000"/>
                </a:solidFill>
                <a:latin typeface="Corbel"/>
                <a:cs typeface="Corbel"/>
              </a:rPr>
              <a:t>TREATMENT:</a:t>
            </a:r>
            <a:endParaRPr sz="215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Indications </a:t>
            </a: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for </a:t>
            </a:r>
            <a:r>
              <a:rPr sz="2150" spc="10" dirty="0">
                <a:solidFill>
                  <a:srgbClr val="FF0000"/>
                </a:solidFill>
                <a:latin typeface="Corbel"/>
                <a:cs typeface="Corbel"/>
              </a:rPr>
              <a:t>surgical</a:t>
            </a:r>
            <a:r>
              <a:rPr sz="2150" spc="24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resection:</a:t>
            </a:r>
            <a:endParaRPr sz="2150">
              <a:latin typeface="Corbel"/>
              <a:cs typeface="Corbel"/>
            </a:endParaRPr>
          </a:p>
          <a:p>
            <a:pPr marL="212725" indent="-200025">
              <a:lnSpc>
                <a:spcPct val="100000"/>
              </a:lnSpc>
              <a:spcBef>
                <a:spcPts val="950"/>
              </a:spcBef>
              <a:buSzPct val="74418"/>
              <a:buFont typeface="Wingdings"/>
              <a:buChar char=""/>
              <a:tabLst>
                <a:tab pos="21272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Persistent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symptoms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despite up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year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comprehensive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medical</a:t>
            </a:r>
            <a:r>
              <a:rPr sz="2150" spc="4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treatment</a:t>
            </a:r>
            <a:endParaRPr sz="2150">
              <a:latin typeface="Corbel"/>
              <a:cs typeface="Corbel"/>
            </a:endParaRPr>
          </a:p>
          <a:p>
            <a:pPr marL="193040" marR="480059" indent="-180975">
              <a:lnSpc>
                <a:spcPts val="2100"/>
              </a:lnSpc>
              <a:spcBef>
                <a:spcPts val="1420"/>
              </a:spcBef>
              <a:buSzPct val="74418"/>
              <a:buFont typeface="Wingdings"/>
              <a:buChar char=""/>
              <a:tabLst>
                <a:tab pos="21272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Exacerbations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that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are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either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severe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frequent and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interfere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social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professional</a:t>
            </a:r>
            <a:r>
              <a:rPr sz="2150" spc="25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life</a:t>
            </a:r>
            <a:endParaRPr sz="2150">
              <a:latin typeface="Corbel"/>
              <a:cs typeface="Corbel"/>
            </a:endParaRPr>
          </a:p>
          <a:p>
            <a:pPr marL="212725" indent="-200025">
              <a:lnSpc>
                <a:spcPct val="100000"/>
              </a:lnSpc>
              <a:spcBef>
                <a:spcPts val="960"/>
              </a:spcBef>
              <a:buSzPct val="74418"/>
              <a:buFont typeface="Wingdings"/>
              <a:buChar char=""/>
              <a:tabLst>
                <a:tab pos="21272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Recurrent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refractory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massive</a:t>
            </a:r>
            <a:r>
              <a:rPr sz="2150" spc="434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hemoptysis</a:t>
            </a:r>
            <a:endParaRPr sz="2150">
              <a:latin typeface="Corbel"/>
              <a:cs typeface="Corbel"/>
            </a:endParaRPr>
          </a:p>
          <a:p>
            <a:pPr marL="212725" indent="-200025">
              <a:lnSpc>
                <a:spcPct val="100000"/>
              </a:lnSpc>
              <a:spcBef>
                <a:spcPts val="875"/>
              </a:spcBef>
              <a:buSzPct val="74418"/>
              <a:buFont typeface="Wingdings"/>
              <a:buChar char=""/>
              <a:tabLst>
                <a:tab pos="21272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Post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obstruction</a:t>
            </a:r>
            <a:r>
              <a:rPr sz="2150" spc="7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</a:t>
            </a:r>
            <a:endParaRPr sz="2150">
              <a:latin typeface="Corbel"/>
              <a:cs typeface="Corbel"/>
            </a:endParaRPr>
          </a:p>
          <a:p>
            <a:pPr marL="212725" indent="-200025">
              <a:lnSpc>
                <a:spcPct val="100000"/>
              </a:lnSpc>
              <a:spcBef>
                <a:spcPts val="950"/>
              </a:spcBef>
              <a:buSzPct val="74418"/>
              <a:buFont typeface="Wingdings"/>
              <a:buChar char=""/>
              <a:tabLst>
                <a:tab pos="21272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Localized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severely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damaged</a:t>
            </a: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lobe/segment</a:t>
            </a:r>
            <a:endParaRPr sz="2150">
              <a:latin typeface="Corbel"/>
              <a:cs typeface="Corbel"/>
            </a:endParaRPr>
          </a:p>
          <a:p>
            <a:pPr marL="193040" marR="178435" indent="-180975">
              <a:lnSpc>
                <a:spcPts val="2100"/>
              </a:lnSpc>
              <a:spcBef>
                <a:spcPts val="142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Surgery may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be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helpful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reducing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exacerbations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treating  hemoptysis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ts val="2100"/>
              </a:lnSpc>
              <a:spcBef>
                <a:spcPts val="143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nutritional support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pre-operative pulmonary rehabilitation before 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surgical</a:t>
            </a:r>
            <a:r>
              <a:rPr sz="2150" spc="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referral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1024318"/>
            <a:ext cx="9533890" cy="3030220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LUNG</a:t>
            </a:r>
            <a:r>
              <a:rPr sz="2150" spc="-2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TRANSPLANTATION: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aged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65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years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</a:t>
            </a:r>
            <a:r>
              <a:rPr sz="2150" spc="37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less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FEV1&lt;30%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significant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clinical</a:t>
            </a:r>
            <a:r>
              <a:rPr sz="2150" spc="1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instability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Rapid progressive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respiratory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deterioration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despite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optimal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medical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 management</a:t>
            </a:r>
            <a:endParaRPr sz="2150">
              <a:latin typeface="Corbel"/>
              <a:cs typeface="Corbel"/>
            </a:endParaRPr>
          </a:p>
          <a:p>
            <a:pPr marL="193040" marR="481965" indent="-180975">
              <a:lnSpc>
                <a:spcPts val="2400"/>
              </a:lnSpc>
              <a:spcBef>
                <a:spcPts val="140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earlier transplant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poor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lung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function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added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risk 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factors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such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as hemoptysis, severe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secondary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pulmonary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hypertension,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ICU 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admissions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respiratory</a:t>
            </a:r>
            <a:r>
              <a:rPr sz="2150" spc="2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failure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1024318"/>
            <a:ext cx="7064375" cy="3383279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270"/>
              </a:spcBef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FF0000"/>
                </a:solidFill>
                <a:latin typeface="Corbel"/>
                <a:cs typeface="Corbel"/>
              </a:rPr>
              <a:t>PRIMARY </a:t>
            </a:r>
            <a:r>
              <a:rPr sz="2150" spc="-5" dirty="0">
                <a:solidFill>
                  <a:srgbClr val="FF0000"/>
                </a:solidFill>
                <a:latin typeface="Corbel"/>
                <a:cs typeface="Corbel"/>
              </a:rPr>
              <a:t>IMPAIRMENT </a:t>
            </a: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OF </a:t>
            </a: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MUCOUS</a:t>
            </a:r>
            <a:r>
              <a:rPr sz="2150" spc="34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CLEARANCE: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Font typeface="Corbel"/>
              <a:buChar char="•"/>
              <a:tabLst>
                <a:tab pos="193675" algn="l"/>
              </a:tabLst>
            </a:pPr>
            <a:r>
              <a:rPr sz="2150" i="1" spc="-5" dirty="0">
                <a:solidFill>
                  <a:srgbClr val="A6B727"/>
                </a:solidFill>
                <a:latin typeface="Corbel"/>
                <a:cs typeface="Corbel"/>
              </a:rPr>
              <a:t>Genetic, </a:t>
            </a:r>
            <a:r>
              <a:rPr sz="2150" i="1" spc="5" dirty="0">
                <a:solidFill>
                  <a:srgbClr val="A6B727"/>
                </a:solidFill>
                <a:latin typeface="Corbel"/>
                <a:cs typeface="Corbel"/>
              </a:rPr>
              <a:t>biochemical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: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Cystic</a:t>
            </a:r>
            <a:r>
              <a:rPr sz="2150" spc="-17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fibrosis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Font typeface="Corbel"/>
              <a:buChar char="•"/>
              <a:tabLst>
                <a:tab pos="193675" algn="l"/>
              </a:tabLst>
            </a:pPr>
            <a:r>
              <a:rPr sz="2150" i="1" spc="-5" dirty="0">
                <a:solidFill>
                  <a:srgbClr val="A6B727"/>
                </a:solidFill>
                <a:latin typeface="Corbel"/>
                <a:cs typeface="Corbel"/>
              </a:rPr>
              <a:t>Genetic, </a:t>
            </a:r>
            <a:r>
              <a:rPr sz="2150" i="1" spc="5" dirty="0">
                <a:solidFill>
                  <a:srgbClr val="A6B727"/>
                </a:solidFill>
                <a:latin typeface="Corbel"/>
                <a:cs typeface="Corbel"/>
              </a:rPr>
              <a:t>ultrastructural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: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Primary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ciliary</a:t>
            </a:r>
            <a:r>
              <a:rPr sz="2150" spc="3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dyskinesia</a:t>
            </a:r>
            <a:endParaRPr sz="2150">
              <a:latin typeface="Corbel"/>
              <a:cs typeface="Corbel"/>
            </a:endParaRPr>
          </a:p>
          <a:p>
            <a:pPr>
              <a:lnSpc>
                <a:spcPct val="100000"/>
              </a:lnSpc>
              <a:buClr>
                <a:srgbClr val="A6B727"/>
              </a:buClr>
              <a:buFont typeface="Corbel"/>
              <a:buChar char="•"/>
            </a:pP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A6B727"/>
              </a:buClr>
              <a:buFont typeface="Corbel"/>
              <a:buChar char="•"/>
            </a:pPr>
            <a:endParaRPr sz="18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INFECTION, </a:t>
            </a: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SECONDARY </a:t>
            </a:r>
            <a:r>
              <a:rPr sz="2150" spc="-25" dirty="0">
                <a:solidFill>
                  <a:srgbClr val="FF0000"/>
                </a:solidFill>
                <a:latin typeface="Corbel"/>
                <a:cs typeface="Corbel"/>
              </a:rPr>
              <a:t>TO </a:t>
            </a:r>
            <a:r>
              <a:rPr sz="2150" spc="-5" dirty="0">
                <a:solidFill>
                  <a:srgbClr val="FF0000"/>
                </a:solidFill>
                <a:latin typeface="Corbel"/>
                <a:cs typeface="Corbel"/>
              </a:rPr>
              <a:t>BRONCHIAL</a:t>
            </a:r>
            <a:r>
              <a:rPr sz="2150" spc="9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OBSTRUCTION: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Font typeface="Corbel"/>
              <a:buChar char="•"/>
              <a:tabLst>
                <a:tab pos="193675" algn="l"/>
              </a:tabLst>
            </a:pPr>
            <a:r>
              <a:rPr sz="2150" i="1" spc="5" dirty="0">
                <a:solidFill>
                  <a:srgbClr val="A6B727"/>
                </a:solidFill>
                <a:latin typeface="Corbel"/>
                <a:cs typeface="Corbel"/>
              </a:rPr>
              <a:t>Intraluminal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: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slow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growing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tumour,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aspirated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foreign</a:t>
            </a:r>
            <a:r>
              <a:rPr sz="2150" spc="21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body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Font typeface="Corbel"/>
              <a:buChar char="•"/>
              <a:tabLst>
                <a:tab pos="193675" algn="l"/>
              </a:tabLst>
            </a:pPr>
            <a:r>
              <a:rPr sz="2150" i="1" spc="5" dirty="0">
                <a:solidFill>
                  <a:srgbClr val="A6B727"/>
                </a:solidFill>
                <a:latin typeface="Corbel"/>
                <a:cs typeface="Corbel"/>
              </a:rPr>
              <a:t>Extraluminal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:</a:t>
            </a:r>
            <a:r>
              <a:rPr sz="2150" spc="11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lymphadenopathy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967168"/>
            <a:ext cx="9614535" cy="3154045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INFLUENZA </a:t>
            </a:r>
            <a:r>
              <a:rPr sz="2150" dirty="0">
                <a:solidFill>
                  <a:srgbClr val="FF0000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PNEUMOCOCCAL</a:t>
            </a:r>
            <a:r>
              <a:rPr sz="2150" spc="34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25" dirty="0">
                <a:solidFill>
                  <a:srgbClr val="FF0000"/>
                </a:solidFill>
                <a:latin typeface="Corbel"/>
                <a:cs typeface="Corbel"/>
              </a:rPr>
              <a:t>VACCINATION:</a:t>
            </a:r>
            <a:endParaRPr sz="2150">
              <a:latin typeface="Corbel"/>
              <a:cs typeface="Corbel"/>
            </a:endParaRPr>
          </a:p>
          <a:p>
            <a:pPr marL="193040" marR="867410" indent="-180975">
              <a:lnSpc>
                <a:spcPts val="2400"/>
              </a:lnSpc>
              <a:spcBef>
                <a:spcPts val="140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Offer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annual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influenza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polysaccharide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pneumococcal vaccination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all 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</a:t>
            </a:r>
            <a:r>
              <a:rPr sz="2150" spc="-27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ts val="2490"/>
              </a:lnSpc>
              <a:spcBef>
                <a:spcPts val="112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influenza vaccination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household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contacts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</a:t>
            </a:r>
            <a:r>
              <a:rPr sz="2150" spc="17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immune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ts val="2490"/>
              </a:lnSpc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deficiency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reduce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risks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secondary</a:t>
            </a:r>
            <a:r>
              <a:rPr sz="2150" spc="1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transmission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ct val="93200"/>
              </a:lnSpc>
              <a:spcBef>
                <a:spcPts val="13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use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-30" dirty="0">
                <a:solidFill>
                  <a:srgbClr val="A6B727"/>
                </a:solidFill>
                <a:latin typeface="Corbel"/>
                <a:cs typeface="Corbel"/>
              </a:rPr>
              <a:t>13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valent protein conjugate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pneumococcal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vaccine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with 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who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do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not have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an appropriate serological response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standard  polysaccharide</a:t>
            </a:r>
            <a:r>
              <a:rPr sz="2150" spc="5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vaccine.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875347"/>
            <a:ext cx="9551035" cy="1762125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50" spc="-15" dirty="0">
                <a:solidFill>
                  <a:srgbClr val="FF0000"/>
                </a:solidFill>
                <a:latin typeface="Corbel"/>
                <a:cs typeface="Corbel"/>
              </a:rPr>
              <a:t>TREATMENT </a:t>
            </a: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OF </a:t>
            </a:r>
            <a:r>
              <a:rPr sz="2150" spc="-15" dirty="0">
                <a:solidFill>
                  <a:srgbClr val="FF0000"/>
                </a:solidFill>
                <a:latin typeface="Corbel"/>
                <a:cs typeface="Corbel"/>
              </a:rPr>
              <a:t>RESPIRATORY</a:t>
            </a:r>
            <a:r>
              <a:rPr sz="2150" spc="8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10" dirty="0">
                <a:solidFill>
                  <a:srgbClr val="FF0000"/>
                </a:solidFill>
                <a:latin typeface="Corbel"/>
                <a:cs typeface="Corbel"/>
              </a:rPr>
              <a:t>FAILURE: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ts val="2410"/>
              </a:lnSpc>
              <a:spcBef>
                <a:spcPts val="139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NIV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humidification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may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lead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 reduction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hospitalization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days 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hypercapnic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respiratory</a:t>
            </a:r>
            <a:r>
              <a:rPr sz="2150" spc="17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failure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2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spc="-105" dirty="0">
                <a:solidFill>
                  <a:srgbClr val="A6B727"/>
                </a:solidFill>
                <a:latin typeface="Corbel"/>
                <a:cs typeface="Corbel"/>
              </a:rPr>
              <a:t>LTOT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respiratory</a:t>
            </a:r>
            <a:r>
              <a:rPr sz="2150" spc="-24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failure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7455" y="874331"/>
            <a:ext cx="624459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-10" dirty="0">
                <a:solidFill>
                  <a:srgbClr val="A6B727"/>
                </a:solidFill>
                <a:latin typeface="Corbel"/>
                <a:cs typeface="Corbel"/>
              </a:rPr>
              <a:t>BRONCHIECTASIS </a:t>
            </a:r>
            <a:r>
              <a:rPr sz="4400" b="0" u="none" spc="20" dirty="0">
                <a:solidFill>
                  <a:srgbClr val="A6B727"/>
                </a:solidFill>
                <a:latin typeface="Corbel"/>
                <a:cs typeface="Corbel"/>
              </a:rPr>
              <a:t>&amp;</a:t>
            </a:r>
            <a:r>
              <a:rPr sz="4400" b="0" u="none" spc="-4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-85" dirty="0">
                <a:solidFill>
                  <a:srgbClr val="A6B727"/>
                </a:solidFill>
                <a:latin typeface="Corbel"/>
                <a:cs typeface="Corbel"/>
              </a:rPr>
              <a:t>ABPA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2050732"/>
            <a:ext cx="9595485" cy="192151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93040" marR="5080" indent="-180975">
              <a:lnSpc>
                <a:spcPts val="2400"/>
              </a:lnSpc>
              <a:spcBef>
                <a:spcPts val="35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Offer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oral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corticosteroids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at an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initial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dose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0.5mg/kg/day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2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weeks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active</a:t>
            </a:r>
            <a:r>
              <a:rPr sz="2150" spc="-7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30" dirty="0">
                <a:solidFill>
                  <a:srgbClr val="A6B727"/>
                </a:solidFill>
                <a:latin typeface="Corbel"/>
                <a:cs typeface="Corbel"/>
              </a:rPr>
              <a:t>ABPA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ts val="2490"/>
              </a:lnSpc>
              <a:spcBef>
                <a:spcPts val="113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Itraconazole as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steroid sparing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agent for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dependent</a:t>
            </a:r>
            <a:r>
              <a:rPr sz="2150" spc="-5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on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ts val="2490"/>
              </a:lnSpc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corticosteroids where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difficulty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weaning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is</a:t>
            </a:r>
            <a:r>
              <a:rPr sz="2150" spc="29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experienced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35" dirty="0">
                <a:solidFill>
                  <a:srgbClr val="A6B727"/>
                </a:solidFill>
                <a:latin typeface="Corbel"/>
                <a:cs typeface="Corbel"/>
              </a:rPr>
              <a:t>Total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IgE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most sensitive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marker for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monitoring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treatment</a:t>
            </a:r>
            <a:r>
              <a:rPr sz="2150" spc="34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response.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7455" y="874331"/>
            <a:ext cx="911352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-10" dirty="0">
                <a:solidFill>
                  <a:srgbClr val="A6B727"/>
                </a:solidFill>
                <a:latin typeface="Corbel"/>
                <a:cs typeface="Corbel"/>
              </a:rPr>
              <a:t>BRONCHIECTASIS </a:t>
            </a:r>
            <a:r>
              <a:rPr sz="4400" b="0" u="none" spc="20" dirty="0">
                <a:solidFill>
                  <a:srgbClr val="A6B727"/>
                </a:solidFill>
                <a:latin typeface="Corbel"/>
                <a:cs typeface="Corbel"/>
              </a:rPr>
              <a:t>&amp;</a:t>
            </a:r>
            <a:r>
              <a:rPr sz="4400" b="0" u="none" spc="-44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10" dirty="0">
                <a:solidFill>
                  <a:srgbClr val="A6B727"/>
                </a:solidFill>
                <a:latin typeface="Corbel"/>
                <a:cs typeface="Corbel"/>
              </a:rPr>
              <a:t>CO-MORBIDITIES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2050732"/>
            <a:ext cx="9317990" cy="300863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93040" marR="81280" indent="-180975">
              <a:lnSpc>
                <a:spcPts val="2400"/>
              </a:lnSpc>
              <a:spcBef>
                <a:spcPts val="35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Consider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trial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inhaled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oral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corticosteroids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 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</a:t>
            </a:r>
            <a:r>
              <a:rPr sz="2150" spc="4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IBD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ts val="2490"/>
              </a:lnSpc>
              <a:spcBef>
                <a:spcPts val="113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Ensure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optimal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control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asthma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allergies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</a:t>
            </a:r>
            <a:r>
              <a:rPr sz="2150" spc="7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asthma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&amp;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ts val="2490"/>
              </a:lnSpc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ts val="2495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Monitor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co-morbid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COPD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they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are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at</a:t>
            </a:r>
            <a:r>
              <a:rPr sz="2150" spc="-7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higher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ts val="2495"/>
              </a:lnSpc>
            </a:pP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risk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150" spc="-2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death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ts val="2400"/>
              </a:lnSpc>
              <a:spcBef>
                <a:spcPts val="140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Patients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bronchiectasis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who require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DMARDs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biologics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RA should </a:t>
            </a:r>
            <a:r>
              <a:rPr sz="2150" spc="25" dirty="0">
                <a:solidFill>
                  <a:srgbClr val="A6B727"/>
                </a:solidFill>
                <a:latin typeface="Corbel"/>
                <a:cs typeface="Corbel"/>
              </a:rPr>
              <a:t>be 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referred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chest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physician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for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further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assessment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before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treatment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is</a:t>
            </a:r>
            <a:r>
              <a:rPr sz="2150" spc="229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started.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7455" y="874331"/>
            <a:ext cx="504317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75" dirty="0">
                <a:solidFill>
                  <a:srgbClr val="A6B727"/>
                </a:solidFill>
                <a:latin typeface="Corbel"/>
                <a:cs typeface="Corbel"/>
              </a:rPr>
              <a:t>TESTSTO</a:t>
            </a:r>
            <a:r>
              <a:rPr sz="4400" b="0" u="none" spc="-21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-5" dirty="0">
                <a:solidFill>
                  <a:srgbClr val="A6B727"/>
                </a:solidFill>
                <a:latin typeface="Corbel"/>
                <a:cs typeface="Corbel"/>
              </a:rPr>
              <a:t>MONITOR: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66825" y="2124075"/>
            <a:ext cx="9886950" cy="4029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9634" y="874331"/>
            <a:ext cx="419417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25" dirty="0">
                <a:solidFill>
                  <a:srgbClr val="A6B727"/>
                </a:solidFill>
                <a:latin typeface="Corbel"/>
                <a:cs typeface="Corbel"/>
              </a:rPr>
              <a:t>C</a:t>
            </a:r>
            <a:r>
              <a:rPr sz="4400" b="0" u="none" spc="15" dirty="0">
                <a:solidFill>
                  <a:srgbClr val="A6B727"/>
                </a:solidFill>
                <a:latin typeface="Corbel"/>
                <a:cs typeface="Corbel"/>
              </a:rPr>
              <a:t>O</a:t>
            </a:r>
            <a:r>
              <a:rPr sz="4400" b="0" u="none" spc="-30" dirty="0">
                <a:solidFill>
                  <a:srgbClr val="A6B727"/>
                </a:solidFill>
                <a:latin typeface="Corbel"/>
                <a:cs typeface="Corbel"/>
              </a:rPr>
              <a:t>M</a:t>
            </a:r>
            <a:r>
              <a:rPr sz="4400" b="0" u="none" spc="35" dirty="0">
                <a:solidFill>
                  <a:srgbClr val="A6B727"/>
                </a:solidFill>
                <a:latin typeface="Corbel"/>
                <a:cs typeface="Corbel"/>
              </a:rPr>
              <a:t>P</a:t>
            </a:r>
            <a:r>
              <a:rPr sz="4400" b="0" u="none" spc="30" dirty="0">
                <a:solidFill>
                  <a:srgbClr val="A6B727"/>
                </a:solidFill>
                <a:latin typeface="Corbel"/>
                <a:cs typeface="Corbel"/>
              </a:rPr>
              <a:t>L</a:t>
            </a:r>
            <a:r>
              <a:rPr sz="4400" b="0" u="none" spc="-35" dirty="0">
                <a:solidFill>
                  <a:srgbClr val="A6B727"/>
                </a:solidFill>
                <a:latin typeface="Corbel"/>
                <a:cs typeface="Corbel"/>
              </a:rPr>
              <a:t>I</a:t>
            </a:r>
            <a:r>
              <a:rPr sz="4400" b="0" u="none" spc="25" dirty="0">
                <a:solidFill>
                  <a:srgbClr val="A6B727"/>
                </a:solidFill>
                <a:latin typeface="Corbel"/>
                <a:cs typeface="Corbel"/>
              </a:rPr>
              <a:t>C</a:t>
            </a:r>
            <a:r>
              <a:rPr sz="4400" b="0" u="none" spc="-245" dirty="0">
                <a:solidFill>
                  <a:srgbClr val="A6B727"/>
                </a:solidFill>
                <a:latin typeface="Corbel"/>
                <a:cs typeface="Corbel"/>
              </a:rPr>
              <a:t>A</a:t>
            </a:r>
            <a:r>
              <a:rPr sz="4400" b="0" u="none" spc="25" dirty="0">
                <a:solidFill>
                  <a:srgbClr val="A6B727"/>
                </a:solidFill>
                <a:latin typeface="Corbel"/>
                <a:cs typeface="Corbel"/>
              </a:rPr>
              <a:t>T</a:t>
            </a:r>
            <a:r>
              <a:rPr sz="4400" b="0" u="none" spc="-35" dirty="0">
                <a:solidFill>
                  <a:srgbClr val="A6B727"/>
                </a:solidFill>
                <a:latin typeface="Corbel"/>
                <a:cs typeface="Corbel"/>
              </a:rPr>
              <a:t>I</a:t>
            </a:r>
            <a:r>
              <a:rPr sz="4400" b="0" u="none" spc="15" dirty="0">
                <a:solidFill>
                  <a:srgbClr val="A6B727"/>
                </a:solidFill>
                <a:latin typeface="Corbel"/>
                <a:cs typeface="Corbel"/>
              </a:rPr>
              <a:t>O</a:t>
            </a:r>
            <a:r>
              <a:rPr sz="4400" b="0" u="none" dirty="0">
                <a:solidFill>
                  <a:srgbClr val="A6B727"/>
                </a:solidFill>
                <a:latin typeface="Corbel"/>
                <a:cs typeface="Corbel"/>
              </a:rPr>
              <a:t>N</a:t>
            </a:r>
            <a:r>
              <a:rPr sz="4400" b="0" u="none" spc="15" dirty="0">
                <a:solidFill>
                  <a:srgbClr val="A6B727"/>
                </a:solidFill>
                <a:latin typeface="Corbel"/>
                <a:cs typeface="Corbel"/>
              </a:rPr>
              <a:t>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905635"/>
            <a:ext cx="8831580" cy="386969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04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Hemoptysis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9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Sinusitis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9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Brain</a:t>
            </a:r>
            <a:r>
              <a:rPr sz="2150" spc="6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abscess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9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Amyloidosis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875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Disseminated</a:t>
            </a:r>
            <a:r>
              <a:rPr sz="2150" spc="19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aspergillosis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9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Systemic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hypersensitivity</a:t>
            </a:r>
            <a:r>
              <a:rPr sz="2150" spc="26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vasculitis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95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Lung</a:t>
            </a:r>
            <a:r>
              <a:rPr sz="2150" spc="5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cancer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ts val="2340"/>
              </a:lnSpc>
              <a:spcBef>
                <a:spcPts val="9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Operative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complications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–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hemorrhage,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atelectasis,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pneumonia,</a:t>
            </a: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empyema,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ts val="2340"/>
              </a:lnSpc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bronchopleural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fistula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and</a:t>
            </a:r>
            <a:r>
              <a:rPr sz="2150" spc="-14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pneumothorax.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35879" y="3376295"/>
            <a:ext cx="178625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0" u="none" spc="35" dirty="0">
                <a:solidFill>
                  <a:srgbClr val="712811"/>
                </a:solidFill>
                <a:latin typeface="Chiller"/>
                <a:cs typeface="Chiller"/>
              </a:rPr>
              <a:t>THANK</a:t>
            </a:r>
            <a:r>
              <a:rPr sz="3600" b="0" u="none" spc="-265" dirty="0">
                <a:solidFill>
                  <a:srgbClr val="712811"/>
                </a:solidFill>
                <a:latin typeface="Chiller"/>
                <a:cs typeface="Chiller"/>
              </a:rPr>
              <a:t> </a:t>
            </a:r>
            <a:r>
              <a:rPr sz="3600" b="0" u="none" spc="45" dirty="0">
                <a:solidFill>
                  <a:srgbClr val="712811"/>
                </a:solidFill>
                <a:latin typeface="Chiller"/>
                <a:cs typeface="Chiller"/>
              </a:rPr>
              <a:t>YOU</a:t>
            </a:r>
            <a:endParaRPr sz="3600">
              <a:latin typeface="Chiller"/>
              <a:cs typeface="Chille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461" y="852741"/>
            <a:ext cx="9268460" cy="4289425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265"/>
              </a:spcBef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IMMUNODEFICIENCY</a:t>
            </a:r>
            <a:r>
              <a:rPr sz="2150" spc="29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SYNDROMES:</a:t>
            </a:r>
            <a:endParaRPr sz="2150">
              <a:latin typeface="Corbel"/>
              <a:cs typeface="Corbel"/>
            </a:endParaRPr>
          </a:p>
          <a:p>
            <a:pPr marL="193040" marR="5080" indent="-180975">
              <a:lnSpc>
                <a:spcPct val="93200"/>
              </a:lnSpc>
              <a:spcBef>
                <a:spcPts val="1350"/>
              </a:spcBef>
              <a:buSzPct val="79069"/>
              <a:buFont typeface="Corbel"/>
              <a:buChar char="•"/>
              <a:tabLst>
                <a:tab pos="193675" algn="l"/>
              </a:tabLst>
            </a:pPr>
            <a:r>
              <a:rPr sz="2150" i="1" dirty="0">
                <a:solidFill>
                  <a:srgbClr val="A6B727"/>
                </a:solidFill>
                <a:latin typeface="Corbel"/>
                <a:cs typeface="Corbel"/>
              </a:rPr>
              <a:t>Congenital </a:t>
            </a:r>
            <a:r>
              <a:rPr sz="2150" i="1" spc="2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i="1" dirty="0">
                <a:solidFill>
                  <a:srgbClr val="A6B727"/>
                </a:solidFill>
                <a:latin typeface="Corbel"/>
                <a:cs typeface="Corbel"/>
              </a:rPr>
              <a:t>acquired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: common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variable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immunodeficiency, selective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Ig 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deficiency, functional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immune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deficiency,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secondary hypogammaglobulinemia, 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HIV</a:t>
            </a:r>
            <a:r>
              <a:rPr sz="2150" spc="3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infection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Font typeface="Corbel"/>
              <a:buChar char="•"/>
              <a:tabLst>
                <a:tab pos="193675" algn="l"/>
              </a:tabLst>
            </a:pPr>
            <a:r>
              <a:rPr sz="2150" i="1" spc="5" dirty="0">
                <a:solidFill>
                  <a:srgbClr val="A6B727"/>
                </a:solidFill>
                <a:latin typeface="Corbel"/>
                <a:cs typeface="Corbel"/>
              </a:rPr>
              <a:t>Hyperimmune </a:t>
            </a:r>
            <a:r>
              <a:rPr sz="2150" i="1" dirty="0">
                <a:solidFill>
                  <a:srgbClr val="A6B727"/>
                </a:solidFill>
                <a:latin typeface="Corbel"/>
                <a:cs typeface="Corbel"/>
              </a:rPr>
              <a:t>response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: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Allergic bronchopulmonary</a:t>
            </a:r>
            <a:r>
              <a:rPr sz="2150" spc="204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aspergillosis</a:t>
            </a:r>
            <a:endParaRPr sz="2150">
              <a:latin typeface="Corbel"/>
              <a:cs typeface="Corbel"/>
            </a:endParaRPr>
          </a:p>
          <a:p>
            <a:pPr>
              <a:lnSpc>
                <a:spcPct val="100000"/>
              </a:lnSpc>
              <a:buClr>
                <a:srgbClr val="A6B727"/>
              </a:buClr>
              <a:buFont typeface="Corbel"/>
              <a:buChar char="•"/>
            </a:pP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buClr>
                <a:srgbClr val="A6B727"/>
              </a:buClr>
              <a:buFont typeface="Corbel"/>
              <a:buChar char="•"/>
            </a:pPr>
            <a:endParaRPr sz="190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buClr>
                <a:srgbClr val="A6B727"/>
              </a:buClr>
              <a:buSzPct val="79069"/>
              <a:buChar char="•"/>
              <a:tabLst>
                <a:tab pos="193675" algn="l"/>
              </a:tabLst>
            </a:pPr>
            <a:r>
              <a:rPr sz="2150" spc="5" dirty="0">
                <a:solidFill>
                  <a:srgbClr val="FF0000"/>
                </a:solidFill>
                <a:latin typeface="Corbel"/>
                <a:cs typeface="Corbel"/>
              </a:rPr>
              <a:t>MISCELLANEOUS</a:t>
            </a:r>
            <a:r>
              <a:rPr sz="2150" spc="31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FF0000"/>
                </a:solidFill>
                <a:latin typeface="Corbel"/>
                <a:cs typeface="Corbel"/>
              </a:rPr>
              <a:t>INFLAMMATION: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ts val="2490"/>
              </a:lnSpc>
              <a:spcBef>
                <a:spcPts val="1175"/>
              </a:spcBef>
              <a:buSzPct val="79069"/>
              <a:buFont typeface="Corbel"/>
              <a:buChar char="•"/>
              <a:tabLst>
                <a:tab pos="193675" algn="l"/>
              </a:tabLst>
            </a:pPr>
            <a:r>
              <a:rPr sz="2150" i="1" spc="5" dirty="0">
                <a:solidFill>
                  <a:srgbClr val="A6B727"/>
                </a:solidFill>
                <a:latin typeface="Corbel"/>
                <a:cs typeface="Corbel"/>
              </a:rPr>
              <a:t>Autoimmune </a:t>
            </a:r>
            <a:r>
              <a:rPr sz="2150" i="1" spc="15" dirty="0">
                <a:solidFill>
                  <a:srgbClr val="A6B727"/>
                </a:solidFill>
                <a:latin typeface="Corbel"/>
                <a:cs typeface="Corbel"/>
              </a:rPr>
              <a:t>disease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: </a:t>
            </a:r>
            <a:r>
              <a:rPr sz="2150" spc="-25" dirty="0">
                <a:solidFill>
                  <a:srgbClr val="A6B727"/>
                </a:solidFill>
                <a:latin typeface="Corbel"/>
                <a:cs typeface="Corbel"/>
              </a:rPr>
              <a:t>IBD,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Celiac disease, SLE,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rheumatoid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disease,</a:t>
            </a:r>
            <a:r>
              <a:rPr sz="2150" spc="20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cryptogenic</a:t>
            </a:r>
            <a:endParaRPr sz="2150">
              <a:latin typeface="Corbel"/>
              <a:cs typeface="Corbel"/>
            </a:endParaRPr>
          </a:p>
          <a:p>
            <a:pPr marL="193040">
              <a:lnSpc>
                <a:spcPts val="2490"/>
              </a:lnSpc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fibrosing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alveolitis,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primary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biliary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cirrhosis, thyroiditis,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pernicious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anaemia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80"/>
              </a:spcBef>
              <a:buSzPct val="79069"/>
              <a:buFont typeface="Corbel"/>
              <a:buChar char="•"/>
              <a:tabLst>
                <a:tab pos="193675" algn="l"/>
              </a:tabLst>
            </a:pPr>
            <a:r>
              <a:rPr sz="2150" i="1" spc="5" dirty="0">
                <a:solidFill>
                  <a:srgbClr val="A6B727"/>
                </a:solidFill>
                <a:latin typeface="Corbel"/>
                <a:cs typeface="Corbel"/>
              </a:rPr>
              <a:t>Inhalational / aspiration </a:t>
            </a:r>
            <a:r>
              <a:rPr sz="2150" i="1" spc="10" dirty="0">
                <a:solidFill>
                  <a:srgbClr val="A6B727"/>
                </a:solidFill>
                <a:latin typeface="Corbel"/>
                <a:cs typeface="Corbel"/>
              </a:rPr>
              <a:t>injury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: </a:t>
            </a:r>
            <a:r>
              <a:rPr sz="2150" spc="-30" dirty="0">
                <a:solidFill>
                  <a:srgbClr val="A6B727"/>
                </a:solidFill>
                <a:latin typeface="Corbel"/>
                <a:cs typeface="Corbel"/>
              </a:rPr>
              <a:t>Toxic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fumes/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Gastric</a:t>
            </a:r>
            <a:r>
              <a:rPr sz="2150" spc="-7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contents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1039" y="651192"/>
            <a:ext cx="774827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10" dirty="0">
                <a:solidFill>
                  <a:srgbClr val="A6B727"/>
                </a:solidFill>
                <a:latin typeface="Corbel"/>
                <a:cs typeface="Corbel"/>
              </a:rPr>
              <a:t>THEORIES </a:t>
            </a:r>
            <a:r>
              <a:rPr sz="4400" b="0" u="none" spc="15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4400" b="0" u="none" spc="-39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-10" dirty="0">
                <a:solidFill>
                  <a:srgbClr val="A6B727"/>
                </a:solidFill>
                <a:latin typeface="Corbel"/>
                <a:cs typeface="Corbel"/>
              </a:rPr>
              <a:t>BRONCHIECTASIS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1527873"/>
            <a:ext cx="3526154" cy="1465580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93040" indent="-180975">
              <a:lnSpc>
                <a:spcPct val="100000"/>
              </a:lnSpc>
              <a:spcBef>
                <a:spcPts val="127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Atelectasis</a:t>
            </a:r>
            <a:r>
              <a:rPr sz="2150" spc="18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theory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17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Pressure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secretions</a:t>
            </a:r>
            <a:r>
              <a:rPr sz="2150" spc="204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theory</a:t>
            </a:r>
            <a:endParaRPr sz="2150">
              <a:latin typeface="Corbel"/>
              <a:cs typeface="Corbel"/>
            </a:endParaRPr>
          </a:p>
          <a:p>
            <a:pPr marL="193040" indent="-180975">
              <a:lnSpc>
                <a:spcPct val="100000"/>
              </a:lnSpc>
              <a:spcBef>
                <a:spcPts val="1250"/>
              </a:spcBef>
              <a:buSzPct val="79069"/>
              <a:buChar char="•"/>
              <a:tabLst>
                <a:tab pos="193675" algn="l"/>
              </a:tabLst>
            </a:pPr>
            <a:r>
              <a:rPr sz="2150" spc="-15" dirty="0">
                <a:solidFill>
                  <a:srgbClr val="A6B727"/>
                </a:solidFill>
                <a:latin typeface="Corbel"/>
                <a:cs typeface="Corbel"/>
              </a:rPr>
              <a:t>Traction</a:t>
            </a:r>
            <a:r>
              <a:rPr sz="2150" spc="6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theory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0780" y="874331"/>
            <a:ext cx="543750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-25" dirty="0">
                <a:solidFill>
                  <a:srgbClr val="A6B727"/>
                </a:solidFill>
                <a:latin typeface="Corbel"/>
                <a:cs typeface="Corbel"/>
              </a:rPr>
              <a:t>ATELECTASIS</a:t>
            </a:r>
            <a:r>
              <a:rPr sz="4400" b="0" u="none" spc="-59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15" dirty="0">
                <a:solidFill>
                  <a:srgbClr val="A6B727"/>
                </a:solidFill>
                <a:latin typeface="Corbel"/>
                <a:cs typeface="Corbel"/>
              </a:rPr>
              <a:t>THEORY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2050732"/>
            <a:ext cx="9582785" cy="156845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93040" marR="5080" indent="-180975">
              <a:lnSpc>
                <a:spcPct val="92400"/>
              </a:lnSpc>
              <a:spcBef>
                <a:spcPts val="32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Aspiration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viscid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material into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peripheral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parts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bronchial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tree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may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result 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atelectasis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dilatation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collapsed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area,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which is 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compensatory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,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turn reduces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lung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volume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increases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intrapulmonary 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negative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pressure,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these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turn dilates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any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proximal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block,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as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these 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remain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in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communication </a:t>
            </a:r>
            <a:r>
              <a:rPr sz="2150" spc="20" dirty="0">
                <a:solidFill>
                  <a:srgbClr val="A6B727"/>
                </a:solidFill>
                <a:latin typeface="Corbel"/>
                <a:cs typeface="Corbel"/>
              </a:rPr>
              <a:t>with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</a:t>
            </a:r>
            <a:r>
              <a:rPr sz="2150" spc="-10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atmosphere.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7455" y="874331"/>
            <a:ext cx="878268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spc="25" dirty="0">
                <a:solidFill>
                  <a:srgbClr val="A6B727"/>
                </a:solidFill>
                <a:latin typeface="Corbel"/>
                <a:cs typeface="Corbel"/>
              </a:rPr>
              <a:t>PRESSURE</a:t>
            </a:r>
            <a:r>
              <a:rPr sz="4400" b="0" u="none" spc="-409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15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4400" b="0" u="none" spc="-15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15" dirty="0">
                <a:solidFill>
                  <a:srgbClr val="A6B727"/>
                </a:solidFill>
                <a:latin typeface="Corbel"/>
                <a:cs typeface="Corbel"/>
              </a:rPr>
              <a:t>SECRETIONS</a:t>
            </a:r>
            <a:r>
              <a:rPr sz="4400" b="0" u="none" spc="-50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15" dirty="0">
                <a:solidFill>
                  <a:srgbClr val="A6B727"/>
                </a:solidFill>
                <a:latin typeface="Corbel"/>
                <a:cs typeface="Corbel"/>
              </a:rPr>
              <a:t>THEORY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2050732"/>
            <a:ext cx="9304655" cy="66230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93040" marR="5080" indent="-180975">
              <a:lnSpc>
                <a:spcPts val="2400"/>
              </a:lnSpc>
              <a:spcBef>
                <a:spcPts val="355"/>
              </a:spcBef>
              <a:buSzPct val="79069"/>
              <a:buChar char="•"/>
              <a:tabLst>
                <a:tab pos="193675" algn="l"/>
              </a:tabLst>
            </a:pP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Following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mucous plug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obstruction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bronchi,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secretions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distal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to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obstruction</a:t>
            </a:r>
            <a:r>
              <a:rPr sz="2150" spc="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accumulate</a:t>
            </a:r>
            <a:r>
              <a:rPr sz="2150" spc="5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and</a:t>
            </a:r>
            <a:r>
              <a:rPr sz="2150" spc="1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mechanically</a:t>
            </a:r>
            <a:r>
              <a:rPr sz="2150" spc="9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distend</a:t>
            </a:r>
            <a:r>
              <a:rPr sz="2150" spc="1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</a:t>
            </a:r>
            <a:r>
              <a:rPr sz="2150" spc="6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bronchi</a:t>
            </a:r>
            <a:r>
              <a:rPr sz="2150" spc="10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beyond</a:t>
            </a:r>
            <a:r>
              <a:rPr sz="2150" spc="12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</a:t>
            </a:r>
            <a:r>
              <a:rPr sz="2150" spc="6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block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24884" y="874331"/>
            <a:ext cx="474218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0" u="none" dirty="0">
                <a:solidFill>
                  <a:srgbClr val="A6B727"/>
                </a:solidFill>
                <a:latin typeface="Corbel"/>
                <a:cs typeface="Corbel"/>
              </a:rPr>
              <a:t>TRACTION</a:t>
            </a:r>
            <a:r>
              <a:rPr sz="4400" b="0" u="none" spc="-4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4400" b="0" u="none" spc="15" dirty="0">
                <a:solidFill>
                  <a:srgbClr val="A6B727"/>
                </a:solidFill>
                <a:latin typeface="Corbel"/>
                <a:cs typeface="Corbel"/>
              </a:rPr>
              <a:t>THEORY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5461" y="2050732"/>
            <a:ext cx="9602470" cy="95821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93040" marR="5080" indent="-180975">
              <a:lnSpc>
                <a:spcPct val="91700"/>
              </a:lnSpc>
              <a:spcBef>
                <a:spcPts val="340"/>
              </a:spcBef>
              <a:buSzPct val="79069"/>
              <a:buChar char="•"/>
              <a:tabLst>
                <a:tab pos="193675" algn="l"/>
              </a:tabLst>
            </a:pP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Bronchial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dilatation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occurs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secondary to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fibrosis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of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lung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parenchyma,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the </a:t>
            </a:r>
            <a:r>
              <a:rPr sz="2150" spc="10" dirty="0">
                <a:solidFill>
                  <a:srgbClr val="A6B727"/>
                </a:solidFill>
                <a:latin typeface="Corbel"/>
                <a:cs typeface="Corbel"/>
              </a:rPr>
              <a:t>resulting  scar </a:t>
            </a:r>
            <a:r>
              <a:rPr sz="2150" spc="15" dirty="0">
                <a:solidFill>
                  <a:srgbClr val="A6B727"/>
                </a:solidFill>
                <a:latin typeface="Corbel"/>
                <a:cs typeface="Corbel"/>
              </a:rPr>
              <a:t>tissue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requiring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high inflation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pressures </a:t>
            </a:r>
            <a:r>
              <a:rPr sz="2150" spc="-10" dirty="0">
                <a:solidFill>
                  <a:srgbClr val="A6B727"/>
                </a:solidFill>
                <a:latin typeface="Corbel"/>
                <a:cs typeface="Corbel"/>
              </a:rPr>
              <a:t>on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inspiration to </a:t>
            </a:r>
            <a:r>
              <a:rPr sz="2150" spc="-5" dirty="0">
                <a:solidFill>
                  <a:srgbClr val="A6B727"/>
                </a:solidFill>
                <a:latin typeface="Corbel"/>
                <a:cs typeface="Corbel"/>
              </a:rPr>
              <a:t>overcome 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abnormally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high </a:t>
            </a:r>
            <a:r>
              <a:rPr sz="2150" spc="5" dirty="0">
                <a:solidFill>
                  <a:srgbClr val="A6B727"/>
                </a:solidFill>
                <a:latin typeface="Corbel"/>
                <a:cs typeface="Corbel"/>
              </a:rPr>
              <a:t>retractive</a:t>
            </a:r>
            <a:r>
              <a:rPr sz="2150" spc="-114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150" dirty="0">
                <a:solidFill>
                  <a:srgbClr val="A6B727"/>
                </a:solidFill>
                <a:latin typeface="Corbel"/>
                <a:cs typeface="Corbel"/>
              </a:rPr>
              <a:t>forces</a:t>
            </a:r>
            <a:endParaRPr sz="21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1940</Words>
  <Application>Microsoft Office PowerPoint</Application>
  <PresentationFormat>Custom</PresentationFormat>
  <Paragraphs>245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Chiller</vt:lpstr>
      <vt:lpstr>Corbel</vt:lpstr>
      <vt:lpstr>Trebuchet MS</vt:lpstr>
      <vt:lpstr>Wingdings</vt:lpstr>
      <vt:lpstr>Wingdings 3</vt:lpstr>
      <vt:lpstr>Facet</vt:lpstr>
      <vt:lpstr>  BRONCHIECTASIS </vt:lpstr>
      <vt:lpstr>OUTLINE</vt:lpstr>
      <vt:lpstr>ETIOPATHOGENESIS</vt:lpstr>
      <vt:lpstr>PowerPoint Presentation</vt:lpstr>
      <vt:lpstr>PowerPoint Presentation</vt:lpstr>
      <vt:lpstr>THEORIES OF BRONCHIECTASIS</vt:lpstr>
      <vt:lpstr>ATELECTASIS THEORY</vt:lpstr>
      <vt:lpstr>PRESSURE OF SECRETIONS THEORY</vt:lpstr>
      <vt:lpstr>TRACTION THEORY</vt:lpstr>
      <vt:lpstr>SITE OF INVOLVEMENT</vt:lpstr>
      <vt:lpstr>PowerPoint Presentation</vt:lpstr>
      <vt:lpstr>REID’S CLASSIFICATION</vt:lpstr>
      <vt:lpstr>WHITEWELLS CLASSIFICATION</vt:lpstr>
      <vt:lpstr>COLONISERS</vt:lpstr>
      <vt:lpstr>CLINICAL FEATURES</vt:lpstr>
      <vt:lpstr>INVESTIGATIONS</vt:lpstr>
      <vt:lpstr>PowerPoint Presentation</vt:lpstr>
      <vt:lpstr>RADIOLOGICAL FEATURES</vt:lpstr>
      <vt:lpstr>PowerPoint Presentation</vt:lpstr>
      <vt:lpstr>PowerPoint Presentation</vt:lpstr>
      <vt:lpstr>PowerPoint Presentation</vt:lpstr>
      <vt:lpstr>DIRECT SIGNS</vt:lpstr>
      <vt:lpstr>PowerPoint Presentation</vt:lpstr>
      <vt:lpstr>PowerPoint Presentation</vt:lpstr>
      <vt:lpstr>PowerPoint Presentation</vt:lpstr>
      <vt:lpstr>PowerPoint Presentation</vt:lpstr>
      <vt:lpstr>SEVERITY SCORING</vt:lpstr>
      <vt:lpstr>PowerPoint Presentation</vt:lpstr>
      <vt:lpstr>PowerPoint Presentation</vt:lpstr>
      <vt:lpstr>PowerPoint Presentation</vt:lpstr>
      <vt:lpstr>TREATMENT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BRONCHIECTASIS &amp; ABPA</vt:lpstr>
      <vt:lpstr>BRONCHIECTASIS &amp; CO-MORBIDITIES</vt:lpstr>
      <vt:lpstr>TESTSTO MONITOR:</vt:lpstr>
      <vt:lpstr>COMPLICATIONS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BRONCHIECTASIS </dc:title>
  <cp:lastModifiedBy>vidyasagar.kota7148@gmail.com</cp:lastModifiedBy>
  <cp:revision>4</cp:revision>
  <dcterms:created xsi:type="dcterms:W3CDTF">2020-04-15T08:13:24Z</dcterms:created>
  <dcterms:modified xsi:type="dcterms:W3CDTF">2020-04-15T08:29:11Z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2020-04-15T00:00:00Z</vt:filetime>
  </property>
  <property fmtid="{D5CDD505-2E9C-101B-9397-08002B2CF9AE}" pid="3" name="LastSaved">
    <vt:filetime>2020-04-15T00:00:00Z</vt:filetime>
  </property>
</Properties>
</file>